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4"/>
  </p:notesMasterIdLst>
  <p:sldIdLst>
    <p:sldId id="256" r:id="rId3"/>
    <p:sldId id="264" r:id="rId4"/>
    <p:sldId id="257" r:id="rId5"/>
    <p:sldId id="325" r:id="rId6"/>
    <p:sldId id="272" r:id="rId7"/>
    <p:sldId id="305" r:id="rId8"/>
    <p:sldId id="302" r:id="rId9"/>
    <p:sldId id="319" r:id="rId10"/>
    <p:sldId id="303" r:id="rId11"/>
    <p:sldId id="306" r:id="rId12"/>
    <p:sldId id="290" r:id="rId13"/>
    <p:sldId id="285" r:id="rId14"/>
    <p:sldId id="328" r:id="rId15"/>
    <p:sldId id="327" r:id="rId16"/>
    <p:sldId id="282" r:id="rId17"/>
    <p:sldId id="262" r:id="rId18"/>
    <p:sldId id="265" r:id="rId19"/>
    <p:sldId id="312" r:id="rId20"/>
    <p:sldId id="336" r:id="rId21"/>
    <p:sldId id="322" r:id="rId22"/>
    <p:sldId id="313" r:id="rId23"/>
    <p:sldId id="314" r:id="rId24"/>
    <p:sldId id="315" r:id="rId25"/>
    <p:sldId id="335" r:id="rId26"/>
    <p:sldId id="317" r:id="rId27"/>
    <p:sldId id="330" r:id="rId28"/>
    <p:sldId id="318" r:id="rId29"/>
    <p:sldId id="338" r:id="rId30"/>
    <p:sldId id="337" r:id="rId31"/>
    <p:sldId id="308" r:id="rId32"/>
    <p:sldId id="276" r:id="rId33"/>
    <p:sldId id="280" r:id="rId34"/>
    <p:sldId id="277" r:id="rId35"/>
    <p:sldId id="278" r:id="rId36"/>
    <p:sldId id="299" r:id="rId37"/>
    <p:sldId id="300" r:id="rId38"/>
    <p:sldId id="332" r:id="rId39"/>
    <p:sldId id="292" r:id="rId40"/>
    <p:sldId id="329" r:id="rId41"/>
    <p:sldId id="270" r:id="rId42"/>
    <p:sldId id="32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33"/>
    <a:srgbClr val="FF3300"/>
    <a:srgbClr val="993300"/>
    <a:srgbClr val="BC2D00"/>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238" autoAdjust="0"/>
    <p:restoredTop sz="92212" autoAdjust="0"/>
  </p:normalViewPr>
  <p:slideViewPr>
    <p:cSldViewPr snapToGrid="0" showGuides="1">
      <p:cViewPr varScale="1">
        <p:scale>
          <a:sx n="90" d="100"/>
          <a:sy n="90" d="100"/>
        </p:scale>
        <p:origin x="208" y="44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5" d="100"/>
          <a:sy n="85" d="100"/>
        </p:scale>
        <p:origin x="3804"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249678-AA61-4ECC-8DD5-7CD8BADDA235}" type="datetimeFigureOut">
              <a:rPr lang="en-US" smtClean="0"/>
              <a:t>11/18/19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9C31DB-14BD-451D-BD2B-91CF28A43B10}" type="slidenum">
              <a:rPr lang="en-US" smtClean="0"/>
              <a:t>‹#›</a:t>
            </a:fld>
            <a:endParaRPr lang="en-US"/>
          </a:p>
        </p:txBody>
      </p:sp>
    </p:spTree>
    <p:extLst>
      <p:ext uri="{BB962C8B-B14F-4D97-AF65-F5344CB8AC3E}">
        <p14:creationId xmlns:p14="http://schemas.microsoft.com/office/powerpoint/2010/main" val="17690024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control all functions associated with those components of the car, and they look and act a lot </a:t>
            </a:r>
            <a:r>
              <a:rPr lang="en-US" b="1" dirty="0"/>
              <a:t>like a computer hard drive</a:t>
            </a:r>
            <a:r>
              <a:rPr lang="en-US" dirty="0"/>
              <a:t>, often consisting of an 8-bit microprocessor, random access memory (RAM), read only memory (ROM), and an input/output interface. </a:t>
            </a:r>
          </a:p>
          <a:p>
            <a:r>
              <a:rPr lang="en-US" dirty="0"/>
              <a:t>ECUs may be </a:t>
            </a:r>
            <a:r>
              <a:rPr lang="en-US" b="1" dirty="0"/>
              <a:t>upgraded by the manufacturer or by a third pa</a:t>
            </a:r>
            <a:r>
              <a:rPr lang="en-US" dirty="0"/>
              <a:t>rty.</a:t>
            </a:r>
          </a:p>
          <a:p>
            <a:endParaRPr lang="en-US" dirty="0"/>
          </a:p>
        </p:txBody>
      </p:sp>
      <p:sp>
        <p:nvSpPr>
          <p:cNvPr id="4" name="Slide Number Placeholder 3"/>
          <p:cNvSpPr>
            <a:spLocks noGrp="1"/>
          </p:cNvSpPr>
          <p:nvPr>
            <p:ph type="sldNum" sz="quarter" idx="10"/>
          </p:nvPr>
        </p:nvSpPr>
        <p:spPr/>
        <p:txBody>
          <a:bodyPr/>
          <a:lstStyle/>
          <a:p>
            <a:fld id="{9A9C31DB-14BD-451D-BD2B-91CF28A43B10}" type="slidenum">
              <a:rPr lang="en-US" smtClean="0"/>
              <a:t>3</a:t>
            </a:fld>
            <a:endParaRPr lang="en-US"/>
          </a:p>
        </p:txBody>
      </p:sp>
    </p:spTree>
    <p:extLst>
      <p:ext uri="{BB962C8B-B14F-4D97-AF65-F5344CB8AC3E}">
        <p14:creationId xmlns:p14="http://schemas.microsoft.com/office/powerpoint/2010/main" val="42030147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learn RBM with some </a:t>
            </a:r>
            <a:r>
              <a:rPr lang="en-US" dirty="0" err="1"/>
              <a:t>techniq</a:t>
            </a:r>
            <a:r>
              <a:rPr lang="en-US" dirty="0"/>
              <a:t> .based on all training data we can find  </a:t>
            </a:r>
            <a:r>
              <a:rPr lang="en-US" dirty="0">
                <a:sym typeface="Wingdings" pitchFamily="2" charset="2"/>
              </a:rPr>
              <a:t> extract </a:t>
            </a:r>
            <a:r>
              <a:rPr lang="en-US" dirty="0" err="1">
                <a:sym typeface="Wingdings" pitchFamily="2" charset="2"/>
              </a:rPr>
              <a:t>fitures</a:t>
            </a:r>
            <a:r>
              <a:rPr lang="en-US" dirty="0">
                <a:sym typeface="Wingdings" pitchFamily="2" charset="2"/>
              </a:rPr>
              <a:t> </a:t>
            </a:r>
          </a:p>
          <a:p>
            <a:r>
              <a:rPr lang="en-US" dirty="0">
                <a:sym typeface="Wingdings" pitchFamily="2" charset="2"/>
              </a:rPr>
              <a:t>Then make a new RBM based on these futures </a:t>
            </a:r>
          </a:p>
          <a:p>
            <a:r>
              <a:rPr lang="en-US" dirty="0">
                <a:sym typeface="Wingdings" pitchFamily="2" charset="2"/>
              </a:rPr>
              <a:t>We can build a </a:t>
            </a:r>
            <a:r>
              <a:rPr lang="en-US" dirty="0" err="1">
                <a:sym typeface="Wingdings" pitchFamily="2" charset="2"/>
              </a:rPr>
              <a:t>hight</a:t>
            </a:r>
            <a:r>
              <a:rPr lang="en-US" dirty="0">
                <a:sym typeface="Wingdings" pitchFamily="2" charset="2"/>
              </a:rPr>
              <a:t> level </a:t>
            </a:r>
            <a:r>
              <a:rPr lang="en-US" dirty="0" err="1">
                <a:sym typeface="Wingdings" pitchFamily="2" charset="2"/>
              </a:rPr>
              <a:t>fatures</a:t>
            </a:r>
            <a:r>
              <a:rPr lang="en-US" dirty="0">
                <a:sym typeface="Wingdings" pitchFamily="2" charset="2"/>
              </a:rPr>
              <a:t> base on first </a:t>
            </a:r>
            <a:r>
              <a:rPr lang="en-US" dirty="0" err="1">
                <a:sym typeface="Wingdings" pitchFamily="2" charset="2"/>
              </a:rPr>
              <a:t>rbm</a:t>
            </a:r>
            <a:endParaRPr lang="en-US" dirty="0">
              <a:sym typeface="Wingdings" pitchFamily="2" charset="2"/>
            </a:endParaRPr>
          </a:p>
          <a:p>
            <a:r>
              <a:rPr lang="en-US" dirty="0">
                <a:sym typeface="Wingdings" pitchFamily="2" charset="2"/>
              </a:rPr>
              <a:t>The concept of data is </a:t>
            </a:r>
            <a:r>
              <a:rPr lang="en-US" dirty="0" err="1">
                <a:sym typeface="Wingdings" pitchFamily="2" charset="2"/>
              </a:rPr>
              <a:t>hight</a:t>
            </a:r>
            <a:r>
              <a:rPr lang="en-US" dirty="0">
                <a:sym typeface="Wingdings" pitchFamily="2" charset="2"/>
              </a:rPr>
              <a:t> and accurate</a:t>
            </a:r>
          </a:p>
          <a:p>
            <a:r>
              <a:rPr lang="en-US" dirty="0">
                <a:sym typeface="Wingdings" pitchFamily="2" charset="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first step of training DBN is to learn a layer of features from the visible units, using Contrastive Divergence (CD) algorithm. Then, the next step is to treat the activations of previously trained features as visible unites and learn features of features in a second hidden layer. Finally, the whole DBN is trained when the learning for the final hidden layer is achieved.</a:t>
            </a:r>
          </a:p>
          <a:p>
            <a:endParaRPr lang="en-US" dirty="0"/>
          </a:p>
        </p:txBody>
      </p:sp>
      <p:sp>
        <p:nvSpPr>
          <p:cNvPr id="4" name="Slide Number Placeholder 3"/>
          <p:cNvSpPr>
            <a:spLocks noGrp="1"/>
          </p:cNvSpPr>
          <p:nvPr>
            <p:ph type="sldNum" sz="quarter" idx="5"/>
          </p:nvPr>
        </p:nvSpPr>
        <p:spPr/>
        <p:txBody>
          <a:bodyPr/>
          <a:lstStyle/>
          <a:p>
            <a:fld id="{9A9C31DB-14BD-451D-BD2B-91CF28A43B10}" type="slidenum">
              <a:rPr lang="en-US" smtClean="0"/>
              <a:t>15</a:t>
            </a:fld>
            <a:endParaRPr lang="en-US"/>
          </a:p>
        </p:txBody>
      </p:sp>
    </p:spTree>
    <p:extLst>
      <p:ext uri="{BB962C8B-B14F-4D97-AF65-F5344CB8AC3E}">
        <p14:creationId xmlns:p14="http://schemas.microsoft.com/office/powerpoint/2010/main" val="608250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Via mobile </a:t>
            </a:r>
            <a:r>
              <a:rPr lang="en-US" dirty="0" err="1"/>
              <a:t>coomunication</a:t>
            </a:r>
            <a:r>
              <a:rPr lang="en-US" dirty="0"/>
              <a:t> </a:t>
            </a:r>
          </a:p>
          <a:p>
            <a:endParaRPr lang="en-US" dirty="0"/>
          </a:p>
        </p:txBody>
      </p:sp>
      <p:sp>
        <p:nvSpPr>
          <p:cNvPr id="4" name="Slide Number Placeholder 3"/>
          <p:cNvSpPr>
            <a:spLocks noGrp="1"/>
          </p:cNvSpPr>
          <p:nvPr>
            <p:ph type="sldNum" sz="quarter" idx="5"/>
          </p:nvPr>
        </p:nvSpPr>
        <p:spPr/>
        <p:txBody>
          <a:bodyPr/>
          <a:lstStyle/>
          <a:p>
            <a:fld id="{9A9C31DB-14BD-451D-BD2B-91CF28A43B10}" type="slidenum">
              <a:rPr lang="en-US" smtClean="0"/>
              <a:t>16</a:t>
            </a:fld>
            <a:endParaRPr lang="en-US"/>
          </a:p>
        </p:txBody>
      </p:sp>
    </p:spTree>
    <p:extLst>
      <p:ext uri="{BB962C8B-B14F-4D97-AF65-F5344CB8AC3E}">
        <p14:creationId xmlns:p14="http://schemas.microsoft.com/office/powerpoint/2010/main" val="91886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Training is offline </a:t>
            </a:r>
            <a:r>
              <a:rPr lang="en-US" dirty="0">
                <a:sym typeface="Wingdings" pitchFamily="2" charset="2"/>
              </a:rPr>
              <a:t> time consuming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Each training CAN packet has its binary label, i.e., either a normal packet or an attack packet in supervised learning. features are expected to represent the label information.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adopt the </a:t>
            </a:r>
            <a:r>
              <a:rPr lang="en-US" sz="1200" b="1" dirty="0">
                <a:solidFill>
                  <a:schemeClr val="accent1">
                    <a:lumMod val="75000"/>
                  </a:schemeClr>
                </a:solidFill>
              </a:rPr>
              <a:t>DNN</a:t>
            </a:r>
            <a:r>
              <a:rPr lang="en-US" sz="1200" dirty="0"/>
              <a:t> structure to </a:t>
            </a:r>
            <a:r>
              <a:rPr lang="en-US" sz="1200" b="1" dirty="0"/>
              <a:t>train the featur</a:t>
            </a:r>
            <a:r>
              <a:rPr lang="en-US" sz="1200" dirty="0"/>
              <a:t>es, in which the </a:t>
            </a:r>
            <a:r>
              <a:rPr lang="en-US" sz="1200" b="1" dirty="0"/>
              <a:t>weight</a:t>
            </a:r>
            <a:r>
              <a:rPr lang="en-US" sz="1200" dirty="0"/>
              <a:t> parameters on the edges connecting the nodes are </a:t>
            </a:r>
            <a:r>
              <a:rPr lang="en-US" sz="1200" b="1" dirty="0"/>
              <a:t>obtained</a:t>
            </a:r>
          </a:p>
          <a:p>
            <a:endParaRPr lang="en-US" dirty="0"/>
          </a:p>
        </p:txBody>
      </p:sp>
      <p:sp>
        <p:nvSpPr>
          <p:cNvPr id="4" name="Slide Number Placeholder 3"/>
          <p:cNvSpPr>
            <a:spLocks noGrp="1"/>
          </p:cNvSpPr>
          <p:nvPr>
            <p:ph type="sldNum" sz="quarter" idx="5"/>
          </p:nvPr>
        </p:nvSpPr>
        <p:spPr/>
        <p:txBody>
          <a:bodyPr/>
          <a:lstStyle/>
          <a:p>
            <a:fld id="{9A9C31DB-14BD-451D-BD2B-91CF28A43B10}" type="slidenum">
              <a:rPr lang="en-US" smtClean="0"/>
              <a:t>17</a:t>
            </a:fld>
            <a:endParaRPr lang="en-US"/>
          </a:p>
        </p:txBody>
      </p:sp>
    </p:spTree>
    <p:extLst>
      <p:ext uri="{BB962C8B-B14F-4D97-AF65-F5344CB8AC3E}">
        <p14:creationId xmlns:p14="http://schemas.microsoft.com/office/powerpoint/2010/main" val="1502967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 </a:t>
            </a:r>
            <a:r>
              <a:rPr lang="en-US" sz="1200" b="1" dirty="0"/>
              <a:t>It is highlighted that the weights</a:t>
            </a:r>
            <a:r>
              <a:rPr lang="en-US" sz="1200" dirty="0"/>
              <a:t> </a:t>
            </a:r>
            <a:r>
              <a:rPr lang="en-US" sz="1200" dirty="0" err="1"/>
              <a:t>wi</a:t>
            </a:r>
            <a:r>
              <a:rPr lang="en-US" sz="1200" dirty="0"/>
              <a:t> in the </a:t>
            </a:r>
            <a:r>
              <a:rPr lang="en-US" sz="1200" b="1" dirty="0"/>
              <a:t>hidden node</a:t>
            </a:r>
            <a:r>
              <a:rPr lang="en-US" sz="1200" dirty="0"/>
              <a:t>s of the DBN structure are </a:t>
            </a:r>
            <a:r>
              <a:rPr lang="en-US" sz="1200" b="1" dirty="0"/>
              <a:t>obtained from the unsupervised pre-training</a:t>
            </a:r>
            <a:r>
              <a:rPr lang="en-US" sz="1200" dirty="0"/>
              <a:t>. </a:t>
            </a:r>
          </a:p>
          <a:p>
            <a:r>
              <a:rPr lang="en-CA" sz="1200" kern="1200" dirty="0">
                <a:solidFill>
                  <a:schemeClr val="tx1"/>
                </a:solidFill>
                <a:effectLst/>
                <a:latin typeface="+mn-lt"/>
                <a:ea typeface="+mn-ea"/>
                <a:cs typeface="+mn-cs"/>
              </a:rPr>
              <a:t>---However, the parameters are used only for initializing the weights, and, they are </a:t>
            </a:r>
            <a:r>
              <a:rPr lang="en-CA" sz="1200" b="1" kern="1200" dirty="0">
                <a:solidFill>
                  <a:schemeClr val="tx1"/>
                </a:solidFill>
                <a:effectLst/>
                <a:latin typeface="+mn-lt"/>
                <a:ea typeface="+mn-ea"/>
                <a:cs typeface="+mn-cs"/>
              </a:rPr>
              <a:t>fine-tuned by using the gradient descent method </a:t>
            </a:r>
            <a:r>
              <a:rPr lang="en-CA" sz="1200" kern="1200" dirty="0">
                <a:solidFill>
                  <a:schemeClr val="tx1"/>
                </a:solidFill>
                <a:effectLst/>
                <a:latin typeface="+mn-lt"/>
                <a:ea typeface="+mn-ea"/>
                <a:cs typeface="+mn-cs"/>
              </a:rPr>
              <a:t>in the deep feed-forward ANN structure later</a:t>
            </a:r>
          </a:p>
          <a:p>
            <a:endParaRPr lang="en-US" dirty="0"/>
          </a:p>
        </p:txBody>
      </p:sp>
      <p:sp>
        <p:nvSpPr>
          <p:cNvPr id="4" name="Slide Number Placeholder 3"/>
          <p:cNvSpPr>
            <a:spLocks noGrp="1"/>
          </p:cNvSpPr>
          <p:nvPr>
            <p:ph type="sldNum" sz="quarter" idx="5"/>
          </p:nvPr>
        </p:nvSpPr>
        <p:spPr/>
        <p:txBody>
          <a:bodyPr/>
          <a:lstStyle/>
          <a:p>
            <a:fld id="{9A9C31DB-14BD-451D-BD2B-91CF28A43B10}" type="slidenum">
              <a:rPr lang="en-US" smtClean="0"/>
              <a:t>18</a:t>
            </a:fld>
            <a:endParaRPr lang="en-US"/>
          </a:p>
        </p:txBody>
      </p:sp>
    </p:spTree>
    <p:extLst>
      <p:ext uri="{BB962C8B-B14F-4D97-AF65-F5344CB8AC3E}">
        <p14:creationId xmlns:p14="http://schemas.microsoft.com/office/powerpoint/2010/main" val="23600870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lumMod val="75000"/>
                  </a:schemeClr>
                </a:solidFill>
              </a:rPr>
              <a:t>for example, controlling wheels</a:t>
            </a:r>
            <a:endParaRPr lang="en-US" sz="1200" dirty="0"/>
          </a:p>
          <a:p>
            <a:r>
              <a:rPr lang="en-US" sz="1200" dirty="0">
                <a:solidFill>
                  <a:schemeClr val="accent1">
                    <a:lumMod val="75000"/>
                  </a:schemeClr>
                </a:solidFill>
              </a:rPr>
              <a:t>wheel angle or the speed,</a:t>
            </a:r>
          </a:p>
          <a:p>
            <a:r>
              <a:rPr lang="en-CA" sz="1200" kern="1200" dirty="0">
                <a:solidFill>
                  <a:schemeClr val="tx1"/>
                </a:solidFill>
                <a:effectLst/>
                <a:latin typeface="+mn-lt"/>
                <a:ea typeface="+mn-ea"/>
                <a:cs typeface="+mn-cs"/>
              </a:rPr>
              <a:t>The mode information is </a:t>
            </a:r>
            <a:r>
              <a:rPr lang="en-CA" sz="1200" b="1" kern="1200" dirty="0">
                <a:solidFill>
                  <a:schemeClr val="tx1"/>
                </a:solidFill>
                <a:effectLst/>
                <a:latin typeface="+mn-lt"/>
                <a:ea typeface="+mn-ea"/>
                <a:cs typeface="+mn-cs"/>
              </a:rPr>
              <a:t>constant </a:t>
            </a:r>
            <a:r>
              <a:rPr lang="en-CA" sz="1200" kern="1200" dirty="0">
                <a:solidFill>
                  <a:schemeClr val="tx1"/>
                </a:solidFill>
                <a:effectLst/>
                <a:latin typeface="+mn-lt"/>
                <a:ea typeface="+mn-ea"/>
                <a:cs typeface="+mn-cs"/>
              </a:rPr>
              <a:t>in a short period, while the value information </a:t>
            </a:r>
            <a:r>
              <a:rPr lang="en-CA" sz="1200" b="1" kern="1200" dirty="0">
                <a:solidFill>
                  <a:schemeClr val="tx1"/>
                </a:solidFill>
                <a:effectLst/>
                <a:latin typeface="+mn-lt"/>
                <a:ea typeface="+mn-ea"/>
                <a:cs typeface="+mn-cs"/>
              </a:rPr>
              <a:t>may change with some noises</a:t>
            </a:r>
          </a:p>
          <a:p>
            <a:r>
              <a:rPr lang="en-CA" sz="1200" b="1" kern="1200" dirty="0">
                <a:solidFill>
                  <a:schemeClr val="tx1"/>
                </a:solidFill>
                <a:effectLst/>
                <a:latin typeface="+mn-lt"/>
                <a:ea typeface="+mn-ea"/>
                <a:cs typeface="+mn-cs"/>
              </a:rPr>
              <a:t>This picture show symbol 1 in the data field</a:t>
            </a:r>
          </a:p>
          <a:p>
            <a:endParaRPr lang="en-US" sz="1200" dirty="0">
              <a:solidFill>
                <a:schemeClr val="accent1">
                  <a:lumMod val="75000"/>
                </a:schemeClr>
              </a:solidFill>
            </a:endParaRPr>
          </a:p>
        </p:txBody>
      </p:sp>
      <p:sp>
        <p:nvSpPr>
          <p:cNvPr id="4" name="Slide Number Placeholder 3"/>
          <p:cNvSpPr>
            <a:spLocks noGrp="1"/>
          </p:cNvSpPr>
          <p:nvPr>
            <p:ph type="sldNum" sz="quarter" idx="5"/>
          </p:nvPr>
        </p:nvSpPr>
        <p:spPr/>
        <p:txBody>
          <a:bodyPr/>
          <a:lstStyle/>
          <a:p>
            <a:fld id="{9A9C31DB-14BD-451D-BD2B-91CF28A43B10}" type="slidenum">
              <a:rPr lang="en-US" smtClean="0"/>
              <a:t>19</a:t>
            </a:fld>
            <a:endParaRPr lang="en-US"/>
          </a:p>
        </p:txBody>
      </p:sp>
    </p:spTree>
    <p:extLst>
      <p:ext uri="{BB962C8B-B14F-4D97-AF65-F5344CB8AC3E}">
        <p14:creationId xmlns:p14="http://schemas.microsoft.com/office/powerpoint/2010/main" val="26923410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Fig 7 shows an input layer, multiple hidden layers, and an output layer. The feature vector is inputted to the input nodes of the structure. Each node computes an output with an activation function using rectified linear unit (</a:t>
            </a:r>
            <a:r>
              <a:rPr lang="en-CA" sz="1200" kern="1200" dirty="0" err="1">
                <a:solidFill>
                  <a:schemeClr val="tx1"/>
                </a:solidFill>
                <a:effectLst/>
                <a:latin typeface="+mn-lt"/>
                <a:ea typeface="+mn-ea"/>
                <a:cs typeface="+mn-cs"/>
              </a:rPr>
              <a:t>ReLU</a:t>
            </a:r>
            <a:r>
              <a:rPr lang="en-CA" sz="1200" kern="1200" dirty="0">
                <a:solidFill>
                  <a:schemeClr val="tx1"/>
                </a:solidFill>
                <a:effectLst/>
                <a:latin typeface="+mn-lt"/>
                <a:ea typeface="+mn-ea"/>
                <a:cs typeface="+mn-cs"/>
              </a:rPr>
              <a:t>), and the linear combinations of the outputs are linked to the next hidden layers.</a:t>
            </a:r>
          </a:p>
          <a:p>
            <a:endParaRPr lang="en-US" dirty="0"/>
          </a:p>
        </p:txBody>
      </p:sp>
      <p:sp>
        <p:nvSpPr>
          <p:cNvPr id="4" name="Slide Number Placeholder 3"/>
          <p:cNvSpPr>
            <a:spLocks noGrp="1"/>
          </p:cNvSpPr>
          <p:nvPr>
            <p:ph type="sldNum" sz="quarter" idx="5"/>
          </p:nvPr>
        </p:nvSpPr>
        <p:spPr/>
        <p:txBody>
          <a:bodyPr/>
          <a:lstStyle/>
          <a:p>
            <a:fld id="{9A9C31DB-14BD-451D-BD2B-91CF28A43B10}" type="slidenum">
              <a:rPr lang="en-US" smtClean="0"/>
              <a:t>20</a:t>
            </a:fld>
            <a:endParaRPr lang="en-US"/>
          </a:p>
        </p:txBody>
      </p:sp>
    </p:spTree>
    <p:extLst>
      <p:ext uri="{BB962C8B-B14F-4D97-AF65-F5344CB8AC3E}">
        <p14:creationId xmlns:p14="http://schemas.microsoft.com/office/powerpoint/2010/main" val="25690566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For this, template matching is developed in the proposed method. The template comprising the mode information refers to the information along with the training samples used for the specific scenario. Fig 8 shows an example of the template matching where the template is colored with yellow. As shown, if the template is matched between in  the training sample and in the CAN packet to be tested, the detector uses the corresponding trained parameters obtained from the value information</a:t>
            </a:r>
          </a:p>
          <a:p>
            <a:pPr marL="0" indent="0">
              <a:buNone/>
            </a:pPr>
            <a:endParaRPr lang="en-US" dirty="0"/>
          </a:p>
          <a:p>
            <a:endParaRPr lang="en-US" dirty="0"/>
          </a:p>
        </p:txBody>
      </p:sp>
      <p:sp>
        <p:nvSpPr>
          <p:cNvPr id="4" name="Slide Number Placeholder 3"/>
          <p:cNvSpPr>
            <a:spLocks noGrp="1"/>
          </p:cNvSpPr>
          <p:nvPr>
            <p:ph type="sldNum" sz="quarter" idx="5"/>
          </p:nvPr>
        </p:nvSpPr>
        <p:spPr/>
        <p:txBody>
          <a:bodyPr/>
          <a:lstStyle/>
          <a:p>
            <a:fld id="{9A9C31DB-14BD-451D-BD2B-91CF28A43B10}" type="slidenum">
              <a:rPr lang="en-US" smtClean="0"/>
              <a:t>21</a:t>
            </a:fld>
            <a:endParaRPr lang="en-US"/>
          </a:p>
        </p:txBody>
      </p:sp>
    </p:spTree>
    <p:extLst>
      <p:ext uri="{BB962C8B-B14F-4D97-AF65-F5344CB8AC3E}">
        <p14:creationId xmlns:p14="http://schemas.microsoft.com/office/powerpoint/2010/main" val="974944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Proposed IDS monitors the network packets</a:t>
            </a:r>
          </a:p>
          <a:p>
            <a:endParaRPr lang="en-US" dirty="0"/>
          </a:p>
        </p:txBody>
      </p:sp>
      <p:sp>
        <p:nvSpPr>
          <p:cNvPr id="4" name="Slide Number Placeholder 3"/>
          <p:cNvSpPr>
            <a:spLocks noGrp="1"/>
          </p:cNvSpPr>
          <p:nvPr>
            <p:ph type="sldNum" sz="quarter" idx="5"/>
          </p:nvPr>
        </p:nvSpPr>
        <p:spPr/>
        <p:txBody>
          <a:bodyPr/>
          <a:lstStyle/>
          <a:p>
            <a:fld id="{9A9C31DB-14BD-451D-BD2B-91CF28A43B10}" type="slidenum">
              <a:rPr lang="en-US" smtClean="0"/>
              <a:t>22</a:t>
            </a:fld>
            <a:endParaRPr lang="en-US"/>
          </a:p>
        </p:txBody>
      </p:sp>
    </p:spTree>
    <p:extLst>
      <p:ext uri="{BB962C8B-B14F-4D97-AF65-F5344CB8AC3E}">
        <p14:creationId xmlns:p14="http://schemas.microsoft.com/office/powerpoint/2010/main" val="42937942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Ann </a:t>
            </a:r>
            <a:r>
              <a:rPr lang="en-CA" sz="1200" kern="1200" dirty="0">
                <a:solidFill>
                  <a:schemeClr val="tx1"/>
                </a:solidFill>
                <a:effectLst/>
                <a:latin typeface="+mn-lt"/>
                <a:ea typeface="+mn-ea"/>
                <a:cs typeface="+mn-cs"/>
                <a:sym typeface="Wingdings" pitchFamily="2" charset="2"/>
              </a:rPr>
              <a:t> </a:t>
            </a:r>
            <a:r>
              <a:rPr lang="en-CA" sz="1200" kern="1200" dirty="0">
                <a:solidFill>
                  <a:schemeClr val="tx1"/>
                </a:solidFill>
                <a:effectLst/>
                <a:latin typeface="+mn-lt"/>
                <a:ea typeface="+mn-ea"/>
                <a:cs typeface="+mn-cs"/>
              </a:rPr>
              <a:t>lowest detection performances are observed when the number of the layer is 11</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performance is monotonically increasing with the number of the layers</a:t>
            </a:r>
          </a:p>
          <a:p>
            <a:r>
              <a:rPr lang="en-CA" sz="1200" kern="1200" dirty="0">
                <a:solidFill>
                  <a:schemeClr val="tx1"/>
                </a:solidFill>
                <a:effectLst/>
                <a:latin typeface="+mn-lt"/>
                <a:ea typeface="+mn-ea"/>
                <a:cs typeface="+mn-cs"/>
              </a:rPr>
              <a:t>DNN(ALL) presents the proposed method using a feature including all the bits (64 bits) in the DATA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DNN(M+V) uses the feature including only the value information, i.e. </a:t>
            </a:r>
            <a:r>
              <a:rPr lang="el-GR" sz="1200" kern="1200" dirty="0">
                <a:solidFill>
                  <a:schemeClr val="tx1"/>
                </a:solidFill>
                <a:effectLst/>
                <a:latin typeface="+mn-lt"/>
                <a:ea typeface="+mn-ea"/>
                <a:cs typeface="+mn-cs"/>
              </a:rPr>
              <a:t>α</a:t>
            </a:r>
            <a:r>
              <a:rPr lang="en-CA" sz="1200" kern="1200" dirty="0" err="1">
                <a:solidFill>
                  <a:schemeClr val="tx1"/>
                </a:solidFill>
                <a:effectLst/>
                <a:latin typeface="+mn-lt"/>
                <a:ea typeface="+mn-ea"/>
                <a:cs typeface="+mn-cs"/>
              </a:rPr>
              <a:t>i</a:t>
            </a:r>
            <a:r>
              <a:rPr lang="en-CA" sz="1200" kern="1200" dirty="0">
                <a:solidFill>
                  <a:schemeClr val="tx1"/>
                </a:solidFill>
                <a:effectLst/>
                <a:latin typeface="+mn-lt"/>
                <a:ea typeface="+mn-ea"/>
                <a:cs typeface="+mn-cs"/>
              </a:rPr>
              <a:t> </a:t>
            </a:r>
            <a:r>
              <a:rPr lang="el-GR" sz="1200" kern="1200" dirty="0">
                <a:solidFill>
                  <a:schemeClr val="tx1"/>
                </a:solidFill>
                <a:effectLst/>
                <a:latin typeface="+mn-lt"/>
                <a:ea typeface="+mn-ea"/>
                <a:cs typeface="+mn-cs"/>
              </a:rPr>
              <a:t>β</a:t>
            </a:r>
            <a:r>
              <a:rPr lang="en-CA" sz="1200" kern="1200" dirty="0" err="1">
                <a:solidFill>
                  <a:schemeClr val="tx1"/>
                </a:solidFill>
                <a:effectLst/>
                <a:latin typeface="+mn-lt"/>
                <a:ea typeface="+mn-ea"/>
                <a:cs typeface="+mn-cs"/>
              </a:rPr>
              <a:t>i</a:t>
            </a:r>
            <a:r>
              <a:rPr lang="en-CA" sz="1200" kern="1200" dirty="0">
                <a:solidFill>
                  <a:schemeClr val="tx1"/>
                </a:solidFill>
                <a:effectLst/>
                <a:latin typeface="+mn-lt"/>
                <a:ea typeface="+mn-ea"/>
                <a:cs typeface="+mn-cs"/>
              </a:rPr>
              <a:t> in</a:t>
            </a:r>
            <a:r>
              <a:rPr lang="en-US" sz="1200" kern="1200" dirty="0">
                <a:solidFill>
                  <a:schemeClr val="tx1"/>
                </a:solidFill>
                <a:effectLst/>
                <a:latin typeface="+mn-lt"/>
                <a:ea typeface="+mn-ea"/>
                <a:cs typeface="+mn-cs"/>
              </a:rPr>
              <a:t> table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A9C31DB-14BD-451D-BD2B-91CF28A43B10}" type="slidenum">
              <a:rPr lang="en-US" smtClean="0"/>
              <a:t>24</a:t>
            </a:fld>
            <a:endParaRPr lang="en-US"/>
          </a:p>
        </p:txBody>
      </p:sp>
    </p:spTree>
    <p:extLst>
      <p:ext uri="{BB962C8B-B14F-4D97-AF65-F5344CB8AC3E}">
        <p14:creationId xmlns:p14="http://schemas.microsoft.com/office/powerpoint/2010/main" val="9776221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lumMod val="75000"/>
                  </a:schemeClr>
                </a:solidFill>
              </a:rPr>
              <a:t>for example, controlling wheels</a:t>
            </a:r>
            <a:endParaRPr lang="en-US" sz="1200" dirty="0"/>
          </a:p>
          <a:p>
            <a:r>
              <a:rPr lang="en-US" sz="1200" dirty="0">
                <a:solidFill>
                  <a:schemeClr val="accent1">
                    <a:lumMod val="75000"/>
                  </a:schemeClr>
                </a:solidFill>
              </a:rPr>
              <a:t>wheel angle or the speed,</a:t>
            </a:r>
          </a:p>
          <a:p>
            <a:r>
              <a:rPr lang="en-CA" sz="1200" kern="1200" dirty="0">
                <a:solidFill>
                  <a:schemeClr val="tx1"/>
                </a:solidFill>
                <a:effectLst/>
                <a:latin typeface="+mn-lt"/>
                <a:ea typeface="+mn-ea"/>
                <a:cs typeface="+mn-cs"/>
              </a:rPr>
              <a:t>The mode information is </a:t>
            </a:r>
            <a:r>
              <a:rPr lang="en-CA" sz="1200" b="1" kern="1200" dirty="0">
                <a:solidFill>
                  <a:schemeClr val="tx1"/>
                </a:solidFill>
                <a:effectLst/>
                <a:latin typeface="+mn-lt"/>
                <a:ea typeface="+mn-ea"/>
                <a:cs typeface="+mn-cs"/>
              </a:rPr>
              <a:t>constant </a:t>
            </a:r>
            <a:r>
              <a:rPr lang="en-CA" sz="1200" kern="1200" dirty="0">
                <a:solidFill>
                  <a:schemeClr val="tx1"/>
                </a:solidFill>
                <a:effectLst/>
                <a:latin typeface="+mn-lt"/>
                <a:ea typeface="+mn-ea"/>
                <a:cs typeface="+mn-cs"/>
              </a:rPr>
              <a:t>in a short period, while the value information </a:t>
            </a:r>
            <a:r>
              <a:rPr lang="en-CA" sz="1200" b="1" kern="1200" dirty="0">
                <a:solidFill>
                  <a:schemeClr val="tx1"/>
                </a:solidFill>
                <a:effectLst/>
                <a:latin typeface="+mn-lt"/>
                <a:ea typeface="+mn-ea"/>
                <a:cs typeface="+mn-cs"/>
              </a:rPr>
              <a:t>may change with some noises</a:t>
            </a:r>
          </a:p>
          <a:p>
            <a:r>
              <a:rPr lang="en-CA" sz="1200" b="1" kern="1200" dirty="0">
                <a:solidFill>
                  <a:schemeClr val="tx1"/>
                </a:solidFill>
                <a:effectLst/>
                <a:latin typeface="+mn-lt"/>
                <a:ea typeface="+mn-ea"/>
                <a:cs typeface="+mn-cs"/>
              </a:rPr>
              <a:t>This picture show symbol 1 in the data field</a:t>
            </a:r>
          </a:p>
          <a:p>
            <a:endParaRPr lang="en-US" sz="1200" dirty="0">
              <a:solidFill>
                <a:schemeClr val="accent1">
                  <a:lumMod val="75000"/>
                </a:schemeClr>
              </a:solidFill>
            </a:endParaRPr>
          </a:p>
        </p:txBody>
      </p:sp>
      <p:sp>
        <p:nvSpPr>
          <p:cNvPr id="4" name="Slide Number Placeholder 3"/>
          <p:cNvSpPr>
            <a:spLocks noGrp="1"/>
          </p:cNvSpPr>
          <p:nvPr>
            <p:ph type="sldNum" sz="quarter" idx="5"/>
          </p:nvPr>
        </p:nvSpPr>
        <p:spPr/>
        <p:txBody>
          <a:bodyPr/>
          <a:lstStyle/>
          <a:p>
            <a:fld id="{9A9C31DB-14BD-451D-BD2B-91CF28A43B10}" type="slidenum">
              <a:rPr lang="en-US" smtClean="0"/>
              <a:t>29</a:t>
            </a:fld>
            <a:endParaRPr lang="en-US"/>
          </a:p>
        </p:txBody>
      </p:sp>
    </p:spTree>
    <p:extLst>
      <p:ext uri="{BB962C8B-B14F-4D97-AF65-F5344CB8AC3E}">
        <p14:creationId xmlns:p14="http://schemas.microsoft.com/office/powerpoint/2010/main" val="212510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lack of protection mechanisms in the CAN protocol permits attackers to control vehicle systems by injecting fabricated messages. For example, an attacker can change the gear of the car by injecting messages with the specific CAN identifier related to the gear function. </a:t>
            </a:r>
          </a:p>
          <a:p>
            <a:r>
              <a:rPr lang="en-US" sz="1200" b="0" i="0" u="none" strike="noStrike" kern="1200" baseline="0" dirty="0">
                <a:solidFill>
                  <a:schemeClr val="tx1"/>
                </a:solidFill>
                <a:latin typeface="+mn-lt"/>
                <a:ea typeface="+mn-ea"/>
                <a:cs typeface="+mn-cs"/>
              </a:rPr>
              <a:t>in recent years, various vulnerable features were discovered in vehicle systems, such as the electric window lift, warning lights, airbag [7], and tire pressure monitoring system (TPMS)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 There are several studies that attempted to improve the security of the CAN protocol by adding digital signatures based on pair-wise symmetric secret keys [9], [10]. However, digital signatures have a high communication overhead, and the bandwidth of CAN is limited to 500 kbps. </a:t>
            </a:r>
          </a:p>
          <a:p>
            <a:r>
              <a:rPr lang="en-US" sz="1200" b="0" i="0" kern="1200" dirty="0">
                <a:solidFill>
                  <a:schemeClr val="tx1"/>
                </a:solidFill>
                <a:effectLst/>
                <a:latin typeface="+mn-lt"/>
                <a:ea typeface="+mn-ea"/>
                <a:cs typeface="+mn-cs"/>
              </a:rPr>
              <a:t> Only one can communicate at a time. For example, a </a:t>
            </a:r>
            <a:r>
              <a:rPr lang="en-US" sz="1200" b="1" i="0" kern="1200" dirty="0">
                <a:solidFill>
                  <a:schemeClr val="tx1"/>
                </a:solidFill>
                <a:effectLst/>
                <a:latin typeface="+mn-lt"/>
                <a:ea typeface="+mn-ea"/>
                <a:cs typeface="+mn-cs"/>
              </a:rPr>
              <a:t>walkie-talkie</a:t>
            </a:r>
            <a:r>
              <a:rPr lang="en-US" sz="1200" b="0" i="0" kern="1200" dirty="0">
                <a:solidFill>
                  <a:schemeClr val="tx1"/>
                </a:solidFill>
                <a:effectLst/>
                <a:latin typeface="+mn-lt"/>
                <a:ea typeface="+mn-ea"/>
                <a:cs typeface="+mn-cs"/>
              </a:rPr>
              <a:t> is a </a:t>
            </a:r>
            <a:r>
              <a:rPr lang="en-US" sz="1200" b="1" i="0" kern="1200" dirty="0">
                <a:solidFill>
                  <a:schemeClr val="tx1"/>
                </a:solidFill>
                <a:effectLst/>
                <a:latin typeface="+mn-lt"/>
                <a:ea typeface="+mn-ea"/>
                <a:cs typeface="+mn-cs"/>
              </a:rPr>
              <a:t>half</a:t>
            </a: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duplex</a:t>
            </a:r>
            <a:r>
              <a:rPr lang="en-US" sz="1200" b="0" i="0" kern="1200" dirty="0">
                <a:solidFill>
                  <a:schemeClr val="tx1"/>
                </a:solidFill>
                <a:effectLst/>
                <a:latin typeface="+mn-lt"/>
                <a:ea typeface="+mn-ea"/>
                <a:cs typeface="+mn-cs"/>
              </a:rPr>
              <a:t> device because only one party can talk at a time</a:t>
            </a:r>
            <a:endParaRPr lang="en-US" dirty="0"/>
          </a:p>
        </p:txBody>
      </p:sp>
      <p:sp>
        <p:nvSpPr>
          <p:cNvPr id="4" name="Slide Number Placeholder 3"/>
          <p:cNvSpPr>
            <a:spLocks noGrp="1"/>
          </p:cNvSpPr>
          <p:nvPr>
            <p:ph type="sldNum" sz="quarter" idx="10"/>
          </p:nvPr>
        </p:nvSpPr>
        <p:spPr/>
        <p:txBody>
          <a:bodyPr/>
          <a:lstStyle/>
          <a:p>
            <a:fld id="{9A9C31DB-14BD-451D-BD2B-91CF28A43B10}" type="slidenum">
              <a:rPr lang="en-US" smtClean="0"/>
              <a:t>5</a:t>
            </a:fld>
            <a:endParaRPr lang="en-US"/>
          </a:p>
        </p:txBody>
      </p:sp>
    </p:spTree>
    <p:extLst>
      <p:ext uri="{BB962C8B-B14F-4D97-AF65-F5344CB8AC3E}">
        <p14:creationId xmlns:p14="http://schemas.microsoft.com/office/powerpoint/2010/main" val="36186795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lumMod val="75000"/>
                  </a:schemeClr>
                </a:solidFill>
              </a:rPr>
              <a:t>for example, controlling wheels</a:t>
            </a:r>
            <a:endParaRPr lang="en-US" sz="1200" dirty="0"/>
          </a:p>
          <a:p>
            <a:r>
              <a:rPr lang="en-US" sz="1200" dirty="0">
                <a:solidFill>
                  <a:schemeClr val="accent1">
                    <a:lumMod val="75000"/>
                  </a:schemeClr>
                </a:solidFill>
              </a:rPr>
              <a:t>wheel angle or the speed,</a:t>
            </a:r>
          </a:p>
          <a:p>
            <a:r>
              <a:rPr lang="en-CA" sz="1200" kern="1200" dirty="0">
                <a:solidFill>
                  <a:schemeClr val="tx1"/>
                </a:solidFill>
                <a:effectLst/>
                <a:latin typeface="+mn-lt"/>
                <a:ea typeface="+mn-ea"/>
                <a:cs typeface="+mn-cs"/>
              </a:rPr>
              <a:t>The mode information is </a:t>
            </a:r>
            <a:r>
              <a:rPr lang="en-CA" sz="1200" b="1" kern="1200" dirty="0">
                <a:solidFill>
                  <a:schemeClr val="tx1"/>
                </a:solidFill>
                <a:effectLst/>
                <a:latin typeface="+mn-lt"/>
                <a:ea typeface="+mn-ea"/>
                <a:cs typeface="+mn-cs"/>
              </a:rPr>
              <a:t>constant </a:t>
            </a:r>
            <a:r>
              <a:rPr lang="en-CA" sz="1200" kern="1200" dirty="0">
                <a:solidFill>
                  <a:schemeClr val="tx1"/>
                </a:solidFill>
                <a:effectLst/>
                <a:latin typeface="+mn-lt"/>
                <a:ea typeface="+mn-ea"/>
                <a:cs typeface="+mn-cs"/>
              </a:rPr>
              <a:t>in a short period, while the value information </a:t>
            </a:r>
            <a:r>
              <a:rPr lang="en-CA" sz="1200" b="1" kern="1200" dirty="0">
                <a:solidFill>
                  <a:schemeClr val="tx1"/>
                </a:solidFill>
                <a:effectLst/>
                <a:latin typeface="+mn-lt"/>
                <a:ea typeface="+mn-ea"/>
                <a:cs typeface="+mn-cs"/>
              </a:rPr>
              <a:t>may change with some noises</a:t>
            </a:r>
          </a:p>
          <a:p>
            <a:r>
              <a:rPr lang="en-CA" sz="1200" b="1" kern="1200" dirty="0">
                <a:solidFill>
                  <a:schemeClr val="tx1"/>
                </a:solidFill>
                <a:effectLst/>
                <a:latin typeface="+mn-lt"/>
                <a:ea typeface="+mn-ea"/>
                <a:cs typeface="+mn-cs"/>
              </a:rPr>
              <a:t>This picture show symbol 1 in the data field</a:t>
            </a:r>
          </a:p>
          <a:p>
            <a:endParaRPr lang="en-US" sz="1200" dirty="0">
              <a:solidFill>
                <a:schemeClr val="accent1">
                  <a:lumMod val="75000"/>
                </a:schemeClr>
              </a:solidFill>
            </a:endParaRPr>
          </a:p>
        </p:txBody>
      </p:sp>
      <p:sp>
        <p:nvSpPr>
          <p:cNvPr id="4" name="Slide Number Placeholder 3"/>
          <p:cNvSpPr>
            <a:spLocks noGrp="1"/>
          </p:cNvSpPr>
          <p:nvPr>
            <p:ph type="sldNum" sz="quarter" idx="5"/>
          </p:nvPr>
        </p:nvSpPr>
        <p:spPr/>
        <p:txBody>
          <a:bodyPr/>
          <a:lstStyle/>
          <a:p>
            <a:fld id="{9A9C31DB-14BD-451D-BD2B-91CF28A43B10}" type="slidenum">
              <a:rPr lang="en-US" smtClean="0"/>
              <a:t>37</a:t>
            </a:fld>
            <a:endParaRPr lang="en-US"/>
          </a:p>
        </p:txBody>
      </p:sp>
    </p:spTree>
    <p:extLst>
      <p:ext uri="{BB962C8B-B14F-4D97-AF65-F5344CB8AC3E}">
        <p14:creationId xmlns:p14="http://schemas.microsoft.com/office/powerpoint/2010/main" val="7825554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600" b="0" kern="1200" dirty="0">
                <a:solidFill>
                  <a:schemeClr val="tx1"/>
                </a:solidFill>
                <a:effectLst/>
                <a:latin typeface="+mn-lt"/>
                <a:ea typeface="+mn-ea"/>
                <a:cs typeface="+mn-cs"/>
              </a:rPr>
              <a:t>CAN feature is an abstract representation of a CAN packet. The feature is designed by considering computational efficiency. In other words, the feature is extracted directly from a bitstream of a CAN packet so that the decoding is not necessary during the extraction. The occurrences of bit-symbols in a data packet are taken into an account. In particular We choose the DATA field that includes 64 bit positions (= 8 Bytes) in the CAN syntax and investigate the probability distributions of the bit-symbols. Mathematically the data vector</a:t>
            </a:r>
            <a:endParaRPr lang="en-US" sz="1600" b="0" dirty="0"/>
          </a:p>
        </p:txBody>
      </p:sp>
      <p:sp>
        <p:nvSpPr>
          <p:cNvPr id="4" name="Slide Number Placeholder 3"/>
          <p:cNvSpPr>
            <a:spLocks noGrp="1"/>
          </p:cNvSpPr>
          <p:nvPr>
            <p:ph type="sldNum" sz="quarter" idx="5"/>
          </p:nvPr>
        </p:nvSpPr>
        <p:spPr/>
        <p:txBody>
          <a:bodyPr/>
          <a:lstStyle/>
          <a:p>
            <a:fld id="{9A9C31DB-14BD-451D-BD2B-91CF28A43B10}" type="slidenum">
              <a:rPr lang="en-US" smtClean="0"/>
              <a:t>40</a:t>
            </a:fld>
            <a:endParaRPr lang="en-US"/>
          </a:p>
        </p:txBody>
      </p:sp>
    </p:spTree>
    <p:extLst>
      <p:ext uri="{BB962C8B-B14F-4D97-AF65-F5344CB8AC3E}">
        <p14:creationId xmlns:p14="http://schemas.microsoft.com/office/powerpoint/2010/main" val="2429046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lack of protection mechanisms in the CAN protocol permits attackers to control vehicle systems </a:t>
            </a:r>
            <a:r>
              <a:rPr lang="en-US" sz="1200" b="1" i="0" u="none" strike="noStrike" kern="1200" baseline="0" dirty="0">
                <a:solidFill>
                  <a:schemeClr val="tx1"/>
                </a:solidFill>
                <a:latin typeface="+mn-lt"/>
                <a:ea typeface="+mn-ea"/>
                <a:cs typeface="+mn-cs"/>
              </a:rPr>
              <a:t>by injecting fabricated messag</a:t>
            </a:r>
            <a:r>
              <a:rPr lang="en-US" sz="1200" b="0" i="0" u="none" strike="noStrike" kern="1200" baseline="0" dirty="0">
                <a:solidFill>
                  <a:schemeClr val="tx1"/>
                </a:solidFill>
                <a:latin typeface="+mn-lt"/>
                <a:ea typeface="+mn-ea"/>
                <a:cs typeface="+mn-cs"/>
              </a:rPr>
              <a:t>es. For example, an attacker can change the gear of the car by injecting messages with the specific CAN identifier related to the gear function. </a:t>
            </a:r>
          </a:p>
          <a:p>
            <a:r>
              <a:rPr lang="en-US" sz="1200" b="0" i="0" u="none" strike="noStrike" kern="1200" baseline="0" dirty="0">
                <a:solidFill>
                  <a:schemeClr val="tx1"/>
                </a:solidFill>
                <a:latin typeface="+mn-lt"/>
                <a:ea typeface="+mn-ea"/>
                <a:cs typeface="+mn-cs"/>
              </a:rPr>
              <a:t>in recent years, </a:t>
            </a:r>
            <a:r>
              <a:rPr lang="en-US" sz="1200" b="1" i="0" u="none" strike="noStrike" kern="1200" baseline="0" dirty="0">
                <a:solidFill>
                  <a:schemeClr val="tx1"/>
                </a:solidFill>
                <a:latin typeface="+mn-lt"/>
                <a:ea typeface="+mn-ea"/>
                <a:cs typeface="+mn-cs"/>
              </a:rPr>
              <a:t>various vulnerable features </a:t>
            </a:r>
            <a:r>
              <a:rPr lang="en-US" sz="1200" b="0" i="0" u="none" strike="noStrike" kern="1200" baseline="0" dirty="0">
                <a:solidFill>
                  <a:schemeClr val="tx1"/>
                </a:solidFill>
                <a:latin typeface="+mn-lt"/>
                <a:ea typeface="+mn-ea"/>
                <a:cs typeface="+mn-cs"/>
              </a:rPr>
              <a:t>were discovered in vehicle systems, such as the electric window lift, warning lights, airbag [7], and tire pressure monitoring system</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 There are several studies that attempted to improve the security of the CAN protocol by </a:t>
            </a:r>
            <a:r>
              <a:rPr lang="en-US" sz="1200" b="1" i="0" u="none" strike="noStrike" kern="1200" baseline="0" dirty="0">
                <a:solidFill>
                  <a:schemeClr val="tx1"/>
                </a:solidFill>
                <a:latin typeface="+mn-lt"/>
                <a:ea typeface="+mn-ea"/>
                <a:cs typeface="+mn-cs"/>
              </a:rPr>
              <a:t>adding digital signatures -</a:t>
            </a:r>
            <a:r>
              <a:rPr lang="en-US" sz="1200" b="1" i="0" u="none" strike="noStrike" kern="1200" baseline="0" dirty="0">
                <a:solidFill>
                  <a:schemeClr val="tx1"/>
                </a:solidFill>
                <a:latin typeface="+mn-lt"/>
                <a:ea typeface="+mn-ea"/>
                <a:cs typeface="+mn-cs"/>
                <a:sym typeface="Wingdings" pitchFamily="2" charset="2"/>
              </a:rPr>
              <a:t></a:t>
            </a:r>
            <a:r>
              <a:rPr lang="en-US" sz="1200" b="0" i="0" u="none" strike="noStrike" kern="1200" baseline="0" dirty="0">
                <a:solidFill>
                  <a:schemeClr val="tx1"/>
                </a:solidFill>
                <a:latin typeface="+mn-lt"/>
                <a:ea typeface="+mn-ea"/>
                <a:cs typeface="+mn-cs"/>
                <a:sym typeface="Wingdings" pitchFamily="2" charset="2"/>
              </a:rPr>
              <a:t> </a:t>
            </a:r>
            <a:r>
              <a:rPr lang="en-US" sz="1200" b="0" i="0" u="none" strike="noStrike" kern="1200" baseline="0" dirty="0">
                <a:solidFill>
                  <a:schemeClr val="tx1"/>
                </a:solidFill>
                <a:latin typeface="+mn-lt"/>
                <a:ea typeface="+mn-ea"/>
                <a:cs typeface="+mn-cs"/>
              </a:rPr>
              <a:t>bandwidth of CAN is limited to 500 kbps. </a:t>
            </a:r>
          </a:p>
          <a:p>
            <a:r>
              <a:rPr lang="en-US" sz="1200" b="0" i="0" kern="1200" dirty="0">
                <a:solidFill>
                  <a:schemeClr val="tx1"/>
                </a:solidFill>
                <a:effectLst/>
                <a:latin typeface="+mn-lt"/>
                <a:ea typeface="+mn-ea"/>
                <a:cs typeface="+mn-cs"/>
              </a:rPr>
              <a:t> a </a:t>
            </a:r>
            <a:r>
              <a:rPr lang="en-US" sz="1200" b="1" i="0" kern="1200" dirty="0">
                <a:solidFill>
                  <a:schemeClr val="tx1"/>
                </a:solidFill>
                <a:effectLst/>
                <a:latin typeface="+mn-lt"/>
                <a:ea typeface="+mn-ea"/>
                <a:cs typeface="+mn-cs"/>
              </a:rPr>
              <a:t>walkie-talkie</a:t>
            </a:r>
            <a:r>
              <a:rPr lang="en-US" sz="1200" b="0" i="0" kern="1200" dirty="0">
                <a:solidFill>
                  <a:schemeClr val="tx1"/>
                </a:solidFill>
                <a:effectLst/>
                <a:latin typeface="+mn-lt"/>
                <a:ea typeface="+mn-ea"/>
                <a:cs typeface="+mn-cs"/>
              </a:rPr>
              <a:t> is a </a:t>
            </a:r>
            <a:r>
              <a:rPr lang="en-US" sz="1200" b="1" i="0" kern="1200" dirty="0">
                <a:solidFill>
                  <a:schemeClr val="tx1"/>
                </a:solidFill>
                <a:effectLst/>
                <a:latin typeface="+mn-lt"/>
                <a:ea typeface="+mn-ea"/>
                <a:cs typeface="+mn-cs"/>
              </a:rPr>
              <a:t>half</a:t>
            </a:r>
            <a:r>
              <a:rPr lang="en-US" sz="1200" b="0"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duplex</a:t>
            </a:r>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9A9C31DB-14BD-451D-BD2B-91CF28A43B10}" type="slidenum">
              <a:rPr lang="en-US" smtClean="0"/>
              <a:t>6</a:t>
            </a:fld>
            <a:endParaRPr lang="en-US"/>
          </a:p>
        </p:txBody>
      </p:sp>
    </p:spTree>
    <p:extLst>
      <p:ext uri="{BB962C8B-B14F-4D97-AF65-F5344CB8AC3E}">
        <p14:creationId xmlns:p14="http://schemas.microsoft.com/office/powerpoint/2010/main" val="2564129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Can ID  includes an 11 bit ID field where each ID corresponds to a specific ECU</a:t>
            </a:r>
          </a:p>
          <a:p>
            <a:r>
              <a:rPr lang="en-CA" sz="1200" kern="1200" dirty="0">
                <a:solidFill>
                  <a:schemeClr val="tx1"/>
                </a:solidFill>
                <a:effectLst/>
                <a:latin typeface="+mn-lt"/>
                <a:ea typeface="+mn-ea"/>
                <a:cs typeface="+mn-cs"/>
              </a:rPr>
              <a:t>The </a:t>
            </a:r>
            <a:r>
              <a:rPr lang="en-CA" sz="1200" b="1" kern="1200" dirty="0">
                <a:solidFill>
                  <a:schemeClr val="tx1"/>
                </a:solidFill>
                <a:effectLst/>
                <a:latin typeface="+mn-lt"/>
                <a:ea typeface="+mn-ea"/>
                <a:cs typeface="+mn-cs"/>
              </a:rPr>
              <a:t>ID field</a:t>
            </a:r>
            <a:r>
              <a:rPr lang="en-CA" sz="1200" kern="1200" dirty="0">
                <a:solidFill>
                  <a:schemeClr val="tx1"/>
                </a:solidFill>
                <a:effectLst/>
                <a:latin typeface="+mn-lt"/>
                <a:ea typeface="+mn-ea"/>
                <a:cs typeface="+mn-cs"/>
              </a:rPr>
              <a:t> is used for a collision avoidance algorithm in the bus, which is extended to 29 bits.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The </a:t>
            </a:r>
            <a:r>
              <a:rPr lang="en-CA" sz="1200" b="1" kern="1200" dirty="0">
                <a:solidFill>
                  <a:schemeClr val="tx1"/>
                </a:solidFill>
                <a:effectLst/>
                <a:latin typeface="+mn-lt"/>
                <a:ea typeface="+mn-ea"/>
                <a:cs typeface="+mn-cs"/>
              </a:rPr>
              <a:t>contro</a:t>
            </a:r>
            <a:r>
              <a:rPr lang="en-CA" sz="1200" kern="1200" dirty="0">
                <a:solidFill>
                  <a:schemeClr val="tx1"/>
                </a:solidFill>
                <a:effectLst/>
                <a:latin typeface="+mn-lt"/>
                <a:ea typeface="+mn-ea"/>
                <a:cs typeface="+mn-cs"/>
              </a:rPr>
              <a:t>l field contains the size of the data field.  </a:t>
            </a:r>
          </a:p>
          <a:p>
            <a:r>
              <a:rPr lang="en-CA" sz="1200" b="1" kern="1200" dirty="0">
                <a:solidFill>
                  <a:schemeClr val="tx1"/>
                </a:solidFill>
                <a:effectLst/>
                <a:latin typeface="+mn-lt"/>
                <a:ea typeface="+mn-ea"/>
                <a:cs typeface="+mn-cs"/>
              </a:rPr>
              <a:t>The data field </a:t>
            </a:r>
            <a:r>
              <a:rPr lang="en-CA" sz="1200" kern="1200" dirty="0">
                <a:solidFill>
                  <a:schemeClr val="tx1"/>
                </a:solidFill>
                <a:effectLst/>
                <a:latin typeface="+mn-lt"/>
                <a:ea typeface="+mn-ea"/>
                <a:cs typeface="+mn-cs"/>
              </a:rPr>
              <a:t>contains maximum 8 bytes information to be transmitted in a message, </a:t>
            </a:r>
          </a:p>
          <a:p>
            <a:r>
              <a:rPr lang="en-CA" sz="1200" kern="1200" dirty="0">
                <a:solidFill>
                  <a:schemeClr val="tx1"/>
                </a:solidFill>
                <a:effectLst/>
                <a:latin typeface="+mn-lt"/>
                <a:ea typeface="+mn-ea"/>
                <a:cs typeface="+mn-cs"/>
              </a:rPr>
              <a:t>(</a:t>
            </a:r>
            <a:r>
              <a:rPr lang="en-CA" sz="1200" b="1" kern="1200" dirty="0">
                <a:solidFill>
                  <a:schemeClr val="tx1"/>
                </a:solidFill>
                <a:effectLst/>
                <a:latin typeface="+mn-lt"/>
                <a:ea typeface="+mn-ea"/>
                <a:cs typeface="+mn-cs"/>
              </a:rPr>
              <a:t>CRC</a:t>
            </a:r>
            <a:r>
              <a:rPr lang="en-CA" sz="1200" kern="1200" dirty="0">
                <a:solidFill>
                  <a:schemeClr val="tx1"/>
                </a:solidFill>
                <a:effectLst/>
                <a:latin typeface="+mn-lt"/>
                <a:ea typeface="+mn-ea"/>
                <a:cs typeface="+mn-cs"/>
              </a:rPr>
              <a:t>) field detects any error in the data packet. The acknowledgement field confirms the receipt of a valid CAN packet.</a:t>
            </a:r>
          </a:p>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9A9C31DB-14BD-451D-BD2B-91CF28A43B10}" type="slidenum">
              <a:rPr lang="en-US" smtClean="0"/>
              <a:t>7</a:t>
            </a:fld>
            <a:endParaRPr lang="en-US"/>
          </a:p>
        </p:txBody>
      </p:sp>
    </p:spTree>
    <p:extLst>
      <p:ext uri="{BB962C8B-B14F-4D97-AF65-F5344CB8AC3E}">
        <p14:creationId xmlns:p14="http://schemas.microsoft.com/office/powerpoint/2010/main" val="2819053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the monitoring module detects a type of an incoming packet after feature extraction. The profiling module contains the features trained off-line. If the monitoring module identifies a new attack type, the profiling module may update the database of the profiling module for upcoming packets</a:t>
            </a:r>
          </a:p>
          <a:p>
            <a:endParaRPr lang="en-US" dirty="0"/>
          </a:p>
        </p:txBody>
      </p:sp>
      <p:sp>
        <p:nvSpPr>
          <p:cNvPr id="4" name="Slide Number Placeholder 3"/>
          <p:cNvSpPr>
            <a:spLocks noGrp="1"/>
          </p:cNvSpPr>
          <p:nvPr>
            <p:ph type="sldNum" sz="quarter" idx="10"/>
          </p:nvPr>
        </p:nvSpPr>
        <p:spPr/>
        <p:txBody>
          <a:bodyPr/>
          <a:lstStyle/>
          <a:p>
            <a:fld id="{9A9C31DB-14BD-451D-BD2B-91CF28A43B10}" type="slidenum">
              <a:rPr lang="en-US" smtClean="0"/>
              <a:t>9</a:t>
            </a:fld>
            <a:endParaRPr lang="en-US"/>
          </a:p>
        </p:txBody>
      </p:sp>
    </p:spTree>
    <p:extLst>
      <p:ext uri="{BB962C8B-B14F-4D97-AF65-F5344CB8AC3E}">
        <p14:creationId xmlns:p14="http://schemas.microsoft.com/office/powerpoint/2010/main" val="1118150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Generatew</a:t>
            </a:r>
            <a:r>
              <a:rPr lang="en-US" dirty="0"/>
              <a:t> --- can learn data distribution and after learning produce a new sample,,, can generate a data</a:t>
            </a:r>
          </a:p>
        </p:txBody>
      </p:sp>
      <p:sp>
        <p:nvSpPr>
          <p:cNvPr id="4" name="Slide Number Placeholder 3"/>
          <p:cNvSpPr>
            <a:spLocks noGrp="1"/>
          </p:cNvSpPr>
          <p:nvPr>
            <p:ph type="sldNum" sz="quarter" idx="5"/>
          </p:nvPr>
        </p:nvSpPr>
        <p:spPr/>
        <p:txBody>
          <a:bodyPr/>
          <a:lstStyle/>
          <a:p>
            <a:fld id="{9A9C31DB-14BD-451D-BD2B-91CF28A43B10}" type="slidenum">
              <a:rPr lang="en-US" smtClean="0"/>
              <a:t>10</a:t>
            </a:fld>
            <a:endParaRPr lang="en-US"/>
          </a:p>
        </p:txBody>
      </p:sp>
    </p:spTree>
    <p:extLst>
      <p:ext uri="{BB962C8B-B14F-4D97-AF65-F5344CB8AC3E}">
        <p14:creationId xmlns:p14="http://schemas.microsoft.com/office/powerpoint/2010/main" val="25996003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Deep belief networks we need to understand two important definition : Belief Net</a:t>
            </a:r>
          </a:p>
          <a:p>
            <a:r>
              <a:rPr lang="en-US" dirty="0"/>
              <a:t>RBM : Restricted Boltzmann Machine</a:t>
            </a:r>
          </a:p>
          <a:p>
            <a:endParaRPr lang="en-US" dirty="0"/>
          </a:p>
        </p:txBody>
      </p:sp>
      <p:sp>
        <p:nvSpPr>
          <p:cNvPr id="4" name="Slide Number Placeholder 3"/>
          <p:cNvSpPr>
            <a:spLocks noGrp="1"/>
          </p:cNvSpPr>
          <p:nvPr>
            <p:ph type="sldNum" sz="quarter" idx="10"/>
          </p:nvPr>
        </p:nvSpPr>
        <p:spPr/>
        <p:txBody>
          <a:bodyPr/>
          <a:lstStyle/>
          <a:p>
            <a:fld id="{9A9C31DB-14BD-451D-BD2B-91CF28A43B10}" type="slidenum">
              <a:rPr lang="en-US" smtClean="0"/>
              <a:t>11</a:t>
            </a:fld>
            <a:endParaRPr lang="en-US"/>
          </a:p>
        </p:txBody>
      </p:sp>
    </p:spTree>
    <p:extLst>
      <p:ext uri="{BB962C8B-B14F-4D97-AF65-F5344CB8AC3E}">
        <p14:creationId xmlns:p14="http://schemas.microsoft.com/office/powerpoint/2010/main" val="1409886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Undirect graphical. Model </a:t>
            </a:r>
            <a:r>
              <a:rPr lang="en-US" dirty="0">
                <a:sym typeface="Wingdings" pitchFamily="2" charset="2"/>
              </a:rPr>
              <a:t> undirected nodes </a:t>
            </a:r>
          </a:p>
          <a:p>
            <a:r>
              <a:rPr lang="en-US" dirty="0">
                <a:sym typeface="Wingdings" pitchFamily="2" charset="2"/>
              </a:rPr>
              <a:t>Fully connected between all nodes or </a:t>
            </a:r>
            <a:r>
              <a:rPr lang="en-US" dirty="0" err="1">
                <a:sym typeface="Wingdings" pitchFamily="2" charset="2"/>
              </a:rPr>
              <a:t>nerouns</a:t>
            </a:r>
            <a:endParaRPr lang="en-US" dirty="0">
              <a:sym typeface="Wingdings" pitchFamily="2" charset="2"/>
            </a:endParaRPr>
          </a:p>
          <a:p>
            <a:r>
              <a:rPr lang="en-US" dirty="0">
                <a:sym typeface="Wingdings" pitchFamily="2" charset="2"/>
              </a:rPr>
              <a:t>Each </a:t>
            </a:r>
            <a:r>
              <a:rPr lang="en-US" dirty="0" err="1">
                <a:sym typeface="Wingdings" pitchFamily="2" charset="2"/>
              </a:rPr>
              <a:t>nerouns</a:t>
            </a:r>
            <a:r>
              <a:rPr lang="en-US" dirty="0">
                <a:sym typeface="Wingdings" pitchFamily="2" charset="2"/>
              </a:rPr>
              <a:t> can get 0 or 1 value  stochastic binary unit</a:t>
            </a:r>
          </a:p>
          <a:p>
            <a:r>
              <a:rPr lang="en-US" dirty="0">
                <a:sym typeface="Wingdings" pitchFamily="2" charset="2"/>
              </a:rPr>
              <a:t>This model consists of hidden and </a:t>
            </a:r>
            <a:r>
              <a:rPr lang="en-US">
                <a:sym typeface="Wingdings" pitchFamily="2" charset="2"/>
              </a:rPr>
              <a:t>visible layers( </a:t>
            </a:r>
            <a:r>
              <a:rPr lang="en-US" dirty="0">
                <a:sym typeface="Wingdings" pitchFamily="2" charset="2"/>
              </a:rPr>
              <a:t>the data comes can visit in  this part) unit</a:t>
            </a:r>
            <a:endParaRPr lang="en-US" dirty="0"/>
          </a:p>
          <a:p>
            <a:r>
              <a:rPr lang="en-US" dirty="0"/>
              <a:t>We want to train data in visible unit. Hoe to train? Find parameters to rich the distribution of the </a:t>
            </a:r>
            <a:r>
              <a:rPr lang="en-US" dirty="0" err="1"/>
              <a:t>rtrain</a:t>
            </a:r>
            <a:r>
              <a:rPr lang="en-US" dirty="0"/>
              <a:t> data near to our distribution</a:t>
            </a:r>
          </a:p>
          <a:p>
            <a:r>
              <a:rPr lang="en-US" dirty="0" err="1"/>
              <a:t>Bolz</a:t>
            </a:r>
            <a:r>
              <a:rPr lang="en-US" dirty="0"/>
              <a:t> parameters are values between nodes(J </a:t>
            </a:r>
            <a:r>
              <a:rPr lang="en-US" dirty="0">
                <a:sym typeface="Wingdings" pitchFamily="2" charset="2"/>
              </a:rPr>
              <a:t> hidden L visible , w  hidden and </a:t>
            </a:r>
            <a:r>
              <a:rPr lang="en-US" dirty="0" err="1">
                <a:sym typeface="Wingdings" pitchFamily="2" charset="2"/>
              </a:rPr>
              <a:t>hiddn</a:t>
            </a:r>
            <a:r>
              <a:rPr lang="en-US" dirty="0"/>
              <a:t>) </a:t>
            </a:r>
          </a:p>
          <a:p>
            <a:endParaRPr lang="en-US" dirty="0"/>
          </a:p>
        </p:txBody>
      </p:sp>
      <p:sp>
        <p:nvSpPr>
          <p:cNvPr id="4" name="Slide Number Placeholder 3"/>
          <p:cNvSpPr>
            <a:spLocks noGrp="1"/>
          </p:cNvSpPr>
          <p:nvPr>
            <p:ph type="sldNum" sz="quarter" idx="5"/>
          </p:nvPr>
        </p:nvSpPr>
        <p:spPr/>
        <p:txBody>
          <a:bodyPr/>
          <a:lstStyle/>
          <a:p>
            <a:fld id="{9A9C31DB-14BD-451D-BD2B-91CF28A43B10}" type="slidenum">
              <a:rPr lang="en-US" smtClean="0"/>
              <a:t>12</a:t>
            </a:fld>
            <a:endParaRPr lang="en-US"/>
          </a:p>
        </p:txBody>
      </p:sp>
    </p:spTree>
    <p:extLst>
      <p:ext uri="{BB962C8B-B14F-4D97-AF65-F5344CB8AC3E}">
        <p14:creationId xmlns:p14="http://schemas.microsoft.com/office/powerpoint/2010/main" val="686279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a </a:t>
            </a:r>
            <a:r>
              <a:rPr lang="en-US" dirty="0" err="1"/>
              <a:t>simpe</a:t>
            </a:r>
            <a:r>
              <a:rPr lang="en-US" dirty="0"/>
              <a:t> </a:t>
            </a:r>
            <a:r>
              <a:rPr lang="en-US" dirty="0" err="1"/>
              <a:t>Boltzman</a:t>
            </a:r>
            <a:r>
              <a:rPr lang="en-US" dirty="0"/>
              <a:t> , we should simplify the machine</a:t>
            </a:r>
          </a:p>
          <a:p>
            <a:r>
              <a:rPr lang="en-US" dirty="0"/>
              <a:t>For this remove the J and L weight (remove connection </a:t>
            </a:r>
            <a:r>
              <a:rPr lang="en-US" dirty="0" err="1"/>
              <a:t>betw</a:t>
            </a:r>
            <a:r>
              <a:rPr lang="en-US" dirty="0"/>
              <a:t> visible </a:t>
            </a:r>
            <a:r>
              <a:rPr lang="en-US" dirty="0" err="1"/>
              <a:t>nad</a:t>
            </a:r>
            <a:r>
              <a:rPr lang="en-US" dirty="0"/>
              <a:t> hidden layers)</a:t>
            </a:r>
          </a:p>
          <a:p>
            <a:r>
              <a:rPr lang="en-US" dirty="0"/>
              <a:t>Training with rest of weight</a:t>
            </a:r>
          </a:p>
          <a:p>
            <a:endParaRPr lang="en-US" dirty="0"/>
          </a:p>
        </p:txBody>
      </p:sp>
      <p:sp>
        <p:nvSpPr>
          <p:cNvPr id="4" name="Slide Number Placeholder 3"/>
          <p:cNvSpPr>
            <a:spLocks noGrp="1"/>
          </p:cNvSpPr>
          <p:nvPr>
            <p:ph type="sldNum" sz="quarter" idx="5"/>
          </p:nvPr>
        </p:nvSpPr>
        <p:spPr/>
        <p:txBody>
          <a:bodyPr/>
          <a:lstStyle/>
          <a:p>
            <a:fld id="{9A9C31DB-14BD-451D-BD2B-91CF28A43B10}" type="slidenum">
              <a:rPr lang="en-US" smtClean="0"/>
              <a:t>13</a:t>
            </a:fld>
            <a:endParaRPr lang="en-US"/>
          </a:p>
        </p:txBody>
      </p:sp>
    </p:spTree>
    <p:extLst>
      <p:ext uri="{BB962C8B-B14F-4D97-AF65-F5344CB8AC3E}">
        <p14:creationId xmlns:p14="http://schemas.microsoft.com/office/powerpoint/2010/main" val="1061504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23474AE-A104-4ED4-8258-B64CA6D5E09A}" type="datetime1">
              <a:rPr lang="en-US" smtClean="0"/>
              <a:t>11/18/19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D1E8C0-D604-40C0-9A00-A1CAFF94D1D5}" type="slidenum">
              <a:rPr lang="en-US" smtClean="0"/>
              <a:t>‹#›</a:t>
            </a:fld>
            <a:endParaRPr lang="en-US"/>
          </a:p>
        </p:txBody>
      </p:sp>
    </p:spTree>
    <p:extLst>
      <p:ext uri="{BB962C8B-B14F-4D97-AF65-F5344CB8AC3E}">
        <p14:creationId xmlns:p14="http://schemas.microsoft.com/office/powerpoint/2010/main" val="1688413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5D8951-4BC7-4A82-8311-E2F0F5D8E4CE}" type="datetime1">
              <a:rPr lang="en-US" smtClean="0"/>
              <a:t>11/18/19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D1E8C0-D604-40C0-9A00-A1CAFF94D1D5}" type="slidenum">
              <a:rPr lang="en-US" smtClean="0"/>
              <a:t>‹#›</a:t>
            </a:fld>
            <a:endParaRPr lang="en-US"/>
          </a:p>
        </p:txBody>
      </p:sp>
    </p:spTree>
    <p:extLst>
      <p:ext uri="{BB962C8B-B14F-4D97-AF65-F5344CB8AC3E}">
        <p14:creationId xmlns:p14="http://schemas.microsoft.com/office/powerpoint/2010/main" val="1109114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CFD52B9-AA6E-414B-9694-EDD85D4FCB84}" type="datetime1">
              <a:rPr lang="en-US" smtClean="0"/>
              <a:t>11/18/19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D1E8C0-D604-40C0-9A00-A1CAFF94D1D5}" type="slidenum">
              <a:rPr lang="en-US" smtClean="0"/>
              <a:t>‹#›</a:t>
            </a:fld>
            <a:endParaRPr lang="en-US"/>
          </a:p>
        </p:txBody>
      </p:sp>
    </p:spTree>
    <p:extLst>
      <p:ext uri="{BB962C8B-B14F-4D97-AF65-F5344CB8AC3E}">
        <p14:creationId xmlns:p14="http://schemas.microsoft.com/office/powerpoint/2010/main" val="42825507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723474AE-A104-4ED4-8258-B64CA6D5E09A}" type="datetime1">
              <a:rPr lang="en-US" smtClean="0"/>
              <a:t>11/18/19</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46D1E8C0-D604-40C0-9A00-A1CAFF94D1D5}" type="slidenum">
              <a:rPr lang="en-US" smtClean="0"/>
              <a:t>‹#›</a:t>
            </a:fld>
            <a:endParaRPr lang="en-US"/>
          </a:p>
        </p:txBody>
      </p:sp>
    </p:spTree>
    <p:extLst>
      <p:ext uri="{BB962C8B-B14F-4D97-AF65-F5344CB8AC3E}">
        <p14:creationId xmlns:p14="http://schemas.microsoft.com/office/powerpoint/2010/main" val="4260302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828184-D6A9-4EE6-AE38-34DF18A8B363}" type="datetime1">
              <a:rPr lang="en-US" smtClean="0"/>
              <a:t>11/18/19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D1E8C0-D604-40C0-9A00-A1CAFF94D1D5}" type="slidenum">
              <a:rPr lang="en-US" smtClean="0"/>
              <a:t>‹#›</a:t>
            </a:fld>
            <a:endParaRPr lang="en-US"/>
          </a:p>
        </p:txBody>
      </p:sp>
    </p:spTree>
    <p:extLst>
      <p:ext uri="{BB962C8B-B14F-4D97-AF65-F5344CB8AC3E}">
        <p14:creationId xmlns:p14="http://schemas.microsoft.com/office/powerpoint/2010/main" val="32142978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6187709C-E108-491A-A97F-40A836CBDDF0}" type="datetime1">
              <a:rPr lang="en-US" smtClean="0"/>
              <a:t>11/18/19</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46D1E8C0-D604-40C0-9A00-A1CAFF94D1D5}" type="slidenum">
              <a:rPr lang="en-US" smtClean="0"/>
              <a:t>‹#›</a:t>
            </a:fld>
            <a:endParaRPr lang="en-US"/>
          </a:p>
        </p:txBody>
      </p:sp>
    </p:spTree>
    <p:extLst>
      <p:ext uri="{BB962C8B-B14F-4D97-AF65-F5344CB8AC3E}">
        <p14:creationId xmlns:p14="http://schemas.microsoft.com/office/powerpoint/2010/main" val="2953276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3FAAF696-EB05-4E17-BABA-6FD17AD74E62}" type="datetime1">
              <a:rPr lang="en-US" smtClean="0"/>
              <a:t>11/18/19</a:t>
            </a:fld>
            <a:endParaRPr lang="en-US"/>
          </a:p>
        </p:txBody>
      </p:sp>
      <p:sp>
        <p:nvSpPr>
          <p:cNvPr id="6" name="Footer Placeholder 5"/>
          <p:cNvSpPr>
            <a:spLocks noGrp="1"/>
          </p:cNvSpPr>
          <p:nvPr>
            <p:ph type="ftr" sz="quarter" idx="11"/>
          </p:nvPr>
        </p:nvSpPr>
        <p:spPr>
          <a:xfrm>
            <a:off x="804672" y="6227064"/>
            <a:ext cx="10588752" cy="320040"/>
          </a:xfrm>
        </p:spPr>
        <p:txBody>
          <a:bodyPr/>
          <a:lstStyle/>
          <a:p>
            <a:endParaRPr lang="en-US"/>
          </a:p>
        </p:txBody>
      </p:sp>
      <p:sp>
        <p:nvSpPr>
          <p:cNvPr id="7" name="Slide Number Placeholder 6"/>
          <p:cNvSpPr>
            <a:spLocks noGrp="1"/>
          </p:cNvSpPr>
          <p:nvPr>
            <p:ph type="sldNum" sz="quarter" idx="12"/>
          </p:nvPr>
        </p:nvSpPr>
        <p:spPr>
          <a:xfrm>
            <a:off x="10469880" y="320040"/>
            <a:ext cx="914400" cy="320040"/>
          </a:xfrm>
        </p:spPr>
        <p:txBody>
          <a:bodyPr/>
          <a:lstStyle/>
          <a:p>
            <a:fld id="{46D1E8C0-D604-40C0-9A00-A1CAFF94D1D5}" type="slidenum">
              <a:rPr lang="en-US" smtClean="0"/>
              <a:t>‹#›</a:t>
            </a:fld>
            <a:endParaRPr lang="en-US"/>
          </a:p>
        </p:txBody>
      </p:sp>
    </p:spTree>
    <p:extLst>
      <p:ext uri="{BB962C8B-B14F-4D97-AF65-F5344CB8AC3E}">
        <p14:creationId xmlns:p14="http://schemas.microsoft.com/office/powerpoint/2010/main" val="18521039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A8FD2843-6F03-4557-9413-D5CF3E983769}" type="datetime1">
              <a:rPr lang="en-US" smtClean="0"/>
              <a:t>11/18/19</a:t>
            </a:fld>
            <a:endParaRPr lang="en-US"/>
          </a:p>
        </p:txBody>
      </p:sp>
      <p:sp>
        <p:nvSpPr>
          <p:cNvPr id="8" name="Footer Placeholder 7"/>
          <p:cNvSpPr>
            <a:spLocks noGrp="1"/>
          </p:cNvSpPr>
          <p:nvPr>
            <p:ph type="ftr" sz="quarter" idx="11"/>
          </p:nvPr>
        </p:nvSpPr>
        <p:spPr>
          <a:xfrm>
            <a:off x="804672" y="6227064"/>
            <a:ext cx="10588752" cy="320040"/>
          </a:xfrm>
        </p:spPr>
        <p:txBody>
          <a:bodyPr/>
          <a:lstStyle/>
          <a:p>
            <a:endParaRPr lang="en-US"/>
          </a:p>
        </p:txBody>
      </p:sp>
      <p:sp>
        <p:nvSpPr>
          <p:cNvPr id="9" name="Slide Number Placeholder 8"/>
          <p:cNvSpPr>
            <a:spLocks noGrp="1"/>
          </p:cNvSpPr>
          <p:nvPr>
            <p:ph type="sldNum" sz="quarter" idx="12"/>
          </p:nvPr>
        </p:nvSpPr>
        <p:spPr>
          <a:xfrm>
            <a:off x="10469880" y="320040"/>
            <a:ext cx="914400" cy="320040"/>
          </a:xfrm>
        </p:spPr>
        <p:txBody>
          <a:bodyPr/>
          <a:lstStyle/>
          <a:p>
            <a:fld id="{46D1E8C0-D604-40C0-9A00-A1CAFF94D1D5}" type="slidenum">
              <a:rPr lang="en-US" smtClean="0"/>
              <a:t>‹#›</a:t>
            </a:fld>
            <a:endParaRPr lang="en-US"/>
          </a:p>
        </p:txBody>
      </p:sp>
    </p:spTree>
    <p:extLst>
      <p:ext uri="{BB962C8B-B14F-4D97-AF65-F5344CB8AC3E}">
        <p14:creationId xmlns:p14="http://schemas.microsoft.com/office/powerpoint/2010/main" val="23727010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15386E-D21F-4398-A2FB-FE241EA419BC}" type="datetime1">
              <a:rPr lang="en-US" smtClean="0"/>
              <a:t>11/18/19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D1E8C0-D604-40C0-9A00-A1CAFF94D1D5}" type="slidenum">
              <a:rPr lang="en-US" smtClean="0"/>
              <a:t>‹#›</a:t>
            </a:fld>
            <a:endParaRPr lang="en-US"/>
          </a:p>
        </p:txBody>
      </p:sp>
    </p:spTree>
    <p:extLst>
      <p:ext uri="{BB962C8B-B14F-4D97-AF65-F5344CB8AC3E}">
        <p14:creationId xmlns:p14="http://schemas.microsoft.com/office/powerpoint/2010/main" val="1362576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CADD5B43-30A5-4FDC-B0BF-16FE92DAE6B4}" type="datetime1">
              <a:rPr lang="en-US" smtClean="0"/>
              <a:t>11/18/19</a:t>
            </a:fld>
            <a:endParaRPr lang="en-US"/>
          </a:p>
        </p:txBody>
      </p:sp>
      <p:sp>
        <p:nvSpPr>
          <p:cNvPr id="3" name="Footer Placeholder 2"/>
          <p:cNvSpPr>
            <a:spLocks noGrp="1"/>
          </p:cNvSpPr>
          <p:nvPr>
            <p:ph type="ftr" sz="quarter" idx="11"/>
          </p:nvPr>
        </p:nvSpPr>
        <p:spPr>
          <a:xfrm>
            <a:off x="804672" y="6227064"/>
            <a:ext cx="10588752" cy="320040"/>
          </a:xfrm>
        </p:spPr>
        <p:txBody>
          <a:bodyPr/>
          <a:lstStyle/>
          <a:p>
            <a:endParaRPr lang="en-US"/>
          </a:p>
        </p:txBody>
      </p:sp>
      <p:sp>
        <p:nvSpPr>
          <p:cNvPr id="4" name="Slide Number Placeholder 3"/>
          <p:cNvSpPr>
            <a:spLocks noGrp="1"/>
          </p:cNvSpPr>
          <p:nvPr>
            <p:ph type="sldNum" sz="quarter" idx="12"/>
          </p:nvPr>
        </p:nvSpPr>
        <p:spPr>
          <a:xfrm>
            <a:off x="10469880" y="320040"/>
            <a:ext cx="914400" cy="320040"/>
          </a:xfrm>
        </p:spPr>
        <p:txBody>
          <a:bodyPr/>
          <a:lstStyle/>
          <a:p>
            <a:fld id="{46D1E8C0-D604-40C0-9A00-A1CAFF94D1D5}" type="slidenum">
              <a:rPr lang="en-US" smtClean="0"/>
              <a:t>‹#›</a:t>
            </a:fld>
            <a:endParaRPr lang="en-US"/>
          </a:p>
        </p:txBody>
      </p:sp>
    </p:spTree>
    <p:extLst>
      <p:ext uri="{BB962C8B-B14F-4D97-AF65-F5344CB8AC3E}">
        <p14:creationId xmlns:p14="http://schemas.microsoft.com/office/powerpoint/2010/main" val="4027762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05734A5-1839-40CE-9D75-ACDE4DE5BD71}" type="datetime1">
              <a:rPr lang="en-US" smtClean="0"/>
              <a:t>11/18/19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D1E8C0-D604-40C0-9A00-A1CAFF94D1D5}" type="slidenum">
              <a:rPr lang="en-US" smtClean="0"/>
              <a:t>‹#›</a:t>
            </a:fld>
            <a:endParaRPr lang="en-US"/>
          </a:p>
        </p:txBody>
      </p:sp>
    </p:spTree>
    <p:extLst>
      <p:ext uri="{BB962C8B-B14F-4D97-AF65-F5344CB8AC3E}">
        <p14:creationId xmlns:p14="http://schemas.microsoft.com/office/powerpoint/2010/main" val="3719177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828184-D6A9-4EE6-AE38-34DF18A8B363}" type="datetime1">
              <a:rPr lang="en-US" smtClean="0"/>
              <a:t>11/18/19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D1E8C0-D604-40C0-9A00-A1CAFF94D1D5}" type="slidenum">
              <a:rPr lang="en-US" smtClean="0"/>
              <a:t>‹#›</a:t>
            </a:fld>
            <a:endParaRPr lang="en-US"/>
          </a:p>
        </p:txBody>
      </p:sp>
    </p:spTree>
    <p:extLst>
      <p:ext uri="{BB962C8B-B14F-4D97-AF65-F5344CB8AC3E}">
        <p14:creationId xmlns:p14="http://schemas.microsoft.com/office/powerpoint/2010/main" val="3243738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D85FC75E-AE68-43C1-8935-25A177D19F65}" type="datetime1">
              <a:rPr lang="en-US" smtClean="0"/>
              <a:t>11/18/19</a:t>
            </a:fld>
            <a:endParaRPr lang="en-US"/>
          </a:p>
        </p:txBody>
      </p:sp>
      <p:sp>
        <p:nvSpPr>
          <p:cNvPr id="6" name="Footer Placeholder 5"/>
          <p:cNvSpPr>
            <a:spLocks noGrp="1"/>
          </p:cNvSpPr>
          <p:nvPr>
            <p:ph type="ftr" sz="quarter" idx="11"/>
          </p:nvPr>
        </p:nvSpPr>
        <p:spPr>
          <a:xfrm>
            <a:off x="804672" y="6227064"/>
            <a:ext cx="5942203" cy="320040"/>
          </a:xfrm>
        </p:spPr>
        <p:txBody>
          <a:bodyPr/>
          <a:lstStyle/>
          <a:p>
            <a:endParaRPr lang="en-US"/>
          </a:p>
        </p:txBody>
      </p:sp>
      <p:sp>
        <p:nvSpPr>
          <p:cNvPr id="7" name="Slide Number Placeholder 6"/>
          <p:cNvSpPr>
            <a:spLocks noGrp="1"/>
          </p:cNvSpPr>
          <p:nvPr>
            <p:ph type="sldNum" sz="quarter" idx="12"/>
          </p:nvPr>
        </p:nvSpPr>
        <p:spPr>
          <a:xfrm>
            <a:off x="5828377" y="320040"/>
            <a:ext cx="914400" cy="320040"/>
          </a:xfrm>
        </p:spPr>
        <p:txBody>
          <a:bodyPr/>
          <a:lstStyle/>
          <a:p>
            <a:fld id="{46D1E8C0-D604-40C0-9A00-A1CAFF94D1D5}" type="slidenum">
              <a:rPr lang="en-US" smtClean="0"/>
              <a:t>‹#›</a:t>
            </a:fld>
            <a:endParaRPr lang="en-US"/>
          </a:p>
        </p:txBody>
      </p:sp>
    </p:spTree>
    <p:extLst>
      <p:ext uri="{BB962C8B-B14F-4D97-AF65-F5344CB8AC3E}">
        <p14:creationId xmlns:p14="http://schemas.microsoft.com/office/powerpoint/2010/main" val="39110633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5D8951-4BC7-4A82-8311-E2F0F5D8E4CE}" type="datetime1">
              <a:rPr lang="en-US" smtClean="0"/>
              <a:t>11/18/19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D1E8C0-D604-40C0-9A00-A1CAFF94D1D5}" type="slidenum">
              <a:rPr lang="en-US" smtClean="0"/>
              <a:t>‹#›</a:t>
            </a:fld>
            <a:endParaRPr lang="en-US"/>
          </a:p>
        </p:txBody>
      </p:sp>
    </p:spTree>
    <p:extLst>
      <p:ext uri="{BB962C8B-B14F-4D97-AF65-F5344CB8AC3E}">
        <p14:creationId xmlns:p14="http://schemas.microsoft.com/office/powerpoint/2010/main" val="19770624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CCFD52B9-AA6E-414B-9694-EDD85D4FCB84}" type="datetime1">
              <a:rPr lang="en-US" smtClean="0"/>
              <a:t>11/18/19</a:t>
            </a:fld>
            <a:endParaRPr lang="en-US"/>
          </a:p>
        </p:txBody>
      </p:sp>
      <p:sp>
        <p:nvSpPr>
          <p:cNvPr id="5" name="Footer Placeholder 4"/>
          <p:cNvSpPr>
            <a:spLocks noGrp="1"/>
          </p:cNvSpPr>
          <p:nvPr>
            <p:ph type="ftr" sz="quarter" idx="11"/>
          </p:nvPr>
        </p:nvSpPr>
        <p:spPr>
          <a:xfrm>
            <a:off x="804672" y="6227064"/>
            <a:ext cx="10588752" cy="320040"/>
          </a:xfrm>
        </p:spPr>
        <p:txBody>
          <a:body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46D1E8C0-D604-40C0-9A00-A1CAFF94D1D5}" type="slidenum">
              <a:rPr lang="en-US" smtClean="0"/>
              <a:t>‹#›</a:t>
            </a:fld>
            <a:endParaRPr lang="en-US"/>
          </a:p>
        </p:txBody>
      </p:sp>
    </p:spTree>
    <p:extLst>
      <p:ext uri="{BB962C8B-B14F-4D97-AF65-F5344CB8AC3E}">
        <p14:creationId xmlns:p14="http://schemas.microsoft.com/office/powerpoint/2010/main" val="13133190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187709C-E108-491A-A97F-40A836CBDDF0}" type="datetime1">
              <a:rPr lang="en-US" smtClean="0"/>
              <a:t>11/18/19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D1E8C0-D604-40C0-9A00-A1CAFF94D1D5}" type="slidenum">
              <a:rPr lang="en-US" smtClean="0"/>
              <a:t>‹#›</a:t>
            </a:fld>
            <a:endParaRPr lang="en-US"/>
          </a:p>
        </p:txBody>
      </p:sp>
    </p:spTree>
    <p:extLst>
      <p:ext uri="{BB962C8B-B14F-4D97-AF65-F5344CB8AC3E}">
        <p14:creationId xmlns:p14="http://schemas.microsoft.com/office/powerpoint/2010/main" val="32395998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AAF696-EB05-4E17-BABA-6FD17AD74E62}" type="datetime1">
              <a:rPr lang="en-US" smtClean="0"/>
              <a:t>11/18/19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D1E8C0-D604-40C0-9A00-A1CAFF94D1D5}" type="slidenum">
              <a:rPr lang="en-US" smtClean="0"/>
              <a:t>‹#›</a:t>
            </a:fld>
            <a:endParaRPr lang="en-US"/>
          </a:p>
        </p:txBody>
      </p:sp>
    </p:spTree>
    <p:extLst>
      <p:ext uri="{BB962C8B-B14F-4D97-AF65-F5344CB8AC3E}">
        <p14:creationId xmlns:p14="http://schemas.microsoft.com/office/powerpoint/2010/main" val="2203671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8FD2843-6F03-4557-9413-D5CF3E983769}" type="datetime1">
              <a:rPr lang="en-US" smtClean="0"/>
              <a:t>11/18/19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D1E8C0-D604-40C0-9A00-A1CAFF94D1D5}" type="slidenum">
              <a:rPr lang="en-US" smtClean="0"/>
              <a:t>‹#›</a:t>
            </a:fld>
            <a:endParaRPr lang="en-US"/>
          </a:p>
        </p:txBody>
      </p:sp>
    </p:spTree>
    <p:extLst>
      <p:ext uri="{BB962C8B-B14F-4D97-AF65-F5344CB8AC3E}">
        <p14:creationId xmlns:p14="http://schemas.microsoft.com/office/powerpoint/2010/main" val="1617455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15386E-D21F-4398-A2FB-FE241EA419BC}" type="datetime1">
              <a:rPr lang="en-US" smtClean="0"/>
              <a:t>11/18/19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D1E8C0-D604-40C0-9A00-A1CAFF94D1D5}" type="slidenum">
              <a:rPr lang="en-US" smtClean="0"/>
              <a:t>‹#›</a:t>
            </a:fld>
            <a:endParaRPr lang="en-US"/>
          </a:p>
        </p:txBody>
      </p:sp>
    </p:spTree>
    <p:extLst>
      <p:ext uri="{BB962C8B-B14F-4D97-AF65-F5344CB8AC3E}">
        <p14:creationId xmlns:p14="http://schemas.microsoft.com/office/powerpoint/2010/main" val="4122969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DD5B43-30A5-4FDC-B0BF-16FE92DAE6B4}" type="datetime1">
              <a:rPr lang="en-US" smtClean="0"/>
              <a:t>11/18/19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D1E8C0-D604-40C0-9A00-A1CAFF94D1D5}" type="slidenum">
              <a:rPr lang="en-US" smtClean="0"/>
              <a:t>‹#›</a:t>
            </a:fld>
            <a:endParaRPr lang="en-US"/>
          </a:p>
        </p:txBody>
      </p:sp>
    </p:spTree>
    <p:extLst>
      <p:ext uri="{BB962C8B-B14F-4D97-AF65-F5344CB8AC3E}">
        <p14:creationId xmlns:p14="http://schemas.microsoft.com/office/powerpoint/2010/main" val="2825180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05734A5-1839-40CE-9D75-ACDE4DE5BD71}" type="datetime1">
              <a:rPr lang="en-US" smtClean="0"/>
              <a:t>11/18/19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D1E8C0-D604-40C0-9A00-A1CAFF94D1D5}" type="slidenum">
              <a:rPr lang="en-US" smtClean="0"/>
              <a:t>‹#›</a:t>
            </a:fld>
            <a:endParaRPr lang="en-US"/>
          </a:p>
        </p:txBody>
      </p:sp>
    </p:spTree>
    <p:extLst>
      <p:ext uri="{BB962C8B-B14F-4D97-AF65-F5344CB8AC3E}">
        <p14:creationId xmlns:p14="http://schemas.microsoft.com/office/powerpoint/2010/main" val="3670957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85FC75E-AE68-43C1-8935-25A177D19F65}" type="datetime1">
              <a:rPr lang="en-US" smtClean="0"/>
              <a:t>11/18/19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D1E8C0-D604-40C0-9A00-A1CAFF94D1D5}" type="slidenum">
              <a:rPr lang="en-US" smtClean="0"/>
              <a:t>‹#›</a:t>
            </a:fld>
            <a:endParaRPr lang="en-US"/>
          </a:p>
        </p:txBody>
      </p:sp>
    </p:spTree>
    <p:extLst>
      <p:ext uri="{BB962C8B-B14F-4D97-AF65-F5344CB8AC3E}">
        <p14:creationId xmlns:p14="http://schemas.microsoft.com/office/powerpoint/2010/main" val="1075385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A85CCC-11A7-4CCE-A7E0-6C5A100D4B21}" type="datetime1">
              <a:rPr lang="en-US" smtClean="0"/>
              <a:t>11/18/19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D1E8C0-D604-40C0-9A00-A1CAFF94D1D5}" type="slidenum">
              <a:rPr lang="en-US" smtClean="0"/>
              <a:t>‹#›</a:t>
            </a:fld>
            <a:endParaRPr lang="en-US"/>
          </a:p>
        </p:txBody>
      </p:sp>
    </p:spTree>
    <p:extLst>
      <p:ext uri="{BB962C8B-B14F-4D97-AF65-F5344CB8AC3E}">
        <p14:creationId xmlns:p14="http://schemas.microsoft.com/office/powerpoint/2010/main" val="321372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91A85CCC-11A7-4CCE-A7E0-6C5A100D4B21}" type="datetime1">
              <a:rPr lang="en-US" smtClean="0"/>
              <a:t>11/18/19</a:t>
            </a:fld>
            <a:endParaRPr lang="en-US"/>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46D1E8C0-D604-40C0-9A00-A1CAFF94D1D5}" type="slidenum">
              <a:rPr lang="en-US" smtClean="0"/>
              <a:t>‹#›</a:t>
            </a:fld>
            <a:endParaRPr lang="en-US"/>
          </a:p>
        </p:txBody>
      </p:sp>
    </p:spTree>
    <p:extLst>
      <p:ext uri="{BB962C8B-B14F-4D97-AF65-F5344CB8AC3E}">
        <p14:creationId xmlns:p14="http://schemas.microsoft.com/office/powerpoint/2010/main" val="26683746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575394"/>
            <a:ext cx="12192000" cy="5282605"/>
          </a:xfrm>
          <a:prstGeom prst="rect">
            <a:avLst/>
          </a:prstGeom>
          <a:solidFill>
            <a:srgbClr val="FF3333"/>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n w="22225">
                <a:solidFill>
                  <a:schemeClr val="accent2"/>
                </a:solidFill>
                <a:prstDash val="solid"/>
              </a:ln>
              <a:solidFill>
                <a:schemeClr val="accent2">
                  <a:lumMod val="40000"/>
                  <a:lumOff val="60000"/>
                </a:schemeClr>
              </a:solidFill>
            </a:endParaRPr>
          </a:p>
        </p:txBody>
      </p:sp>
      <p:sp>
        <p:nvSpPr>
          <p:cNvPr id="2" name="Title 1"/>
          <p:cNvSpPr>
            <a:spLocks noGrp="1"/>
          </p:cNvSpPr>
          <p:nvPr>
            <p:ph type="ctrTitle"/>
          </p:nvPr>
        </p:nvSpPr>
        <p:spPr>
          <a:xfrm>
            <a:off x="1629877" y="1636588"/>
            <a:ext cx="9144000" cy="1761127"/>
          </a:xfrm>
        </p:spPr>
        <p:txBody>
          <a:bodyPr>
            <a:normAutofit/>
          </a:bodyPr>
          <a:lstStyle/>
          <a:p>
            <a:r>
              <a:rPr lang="en-US" sz="3600" dirty="0">
                <a:solidFill>
                  <a:schemeClr val="bg1"/>
                </a:solidFill>
                <a:latin typeface="Arial Rounded MT Bold" panose="020F0704030504030204" pitchFamily="34" charset="0"/>
              </a:rPr>
              <a:t>Intrusion Detection System Using Deep Neural Network for In-Vehicle Network Security</a:t>
            </a:r>
          </a:p>
        </p:txBody>
      </p:sp>
      <p:sp>
        <p:nvSpPr>
          <p:cNvPr id="3" name="Subtitle 2"/>
          <p:cNvSpPr>
            <a:spLocks noGrp="1"/>
          </p:cNvSpPr>
          <p:nvPr>
            <p:ph type="subTitle" idx="1"/>
          </p:nvPr>
        </p:nvSpPr>
        <p:spPr>
          <a:xfrm>
            <a:off x="1524000" y="3426473"/>
            <a:ext cx="9144000" cy="1333500"/>
          </a:xfrm>
        </p:spPr>
        <p:txBody>
          <a:bodyPr/>
          <a:lstStyle/>
          <a:p>
            <a:r>
              <a:rPr lang="en-US" dirty="0">
                <a:solidFill>
                  <a:schemeClr val="bg1"/>
                </a:solidFill>
                <a:latin typeface="Arial Rounded MT Bold" panose="020F0704030504030204" pitchFamily="34" charset="0"/>
              </a:rPr>
              <a:t>Nasrin Eshraghi Ivari</a:t>
            </a:r>
          </a:p>
        </p:txBody>
      </p:sp>
      <p:pic>
        <p:nvPicPr>
          <p:cNvPr id="1126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009900" cy="157539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9900" y="226516"/>
            <a:ext cx="1134762" cy="112236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29389" y="2901419"/>
            <a:ext cx="9249878" cy="5386090"/>
          </a:xfrm>
          <a:prstGeom prst="rect">
            <a:avLst/>
          </a:prstGeom>
        </p:spPr>
        <p:txBody>
          <a:bodyPr wrap="square">
            <a:spAutoFit/>
          </a:bodyPr>
          <a:lstStyle/>
          <a:p>
            <a:r>
              <a:rPr lang="en-US" sz="34400" b="1" dirty="0">
                <a:ln w="38100">
                  <a:solidFill>
                    <a:schemeClr val="bg1"/>
                  </a:solidFill>
                  <a:prstDash val="solid"/>
                </a:ln>
                <a:noFill/>
                <a:effectLst>
                  <a:outerShdw blurRad="38100" dist="22860" dir="5400000" algn="tl" rotWithShape="0">
                    <a:srgbClr val="000000">
                      <a:alpha val="30000"/>
                    </a:srgbClr>
                  </a:outerShdw>
                </a:effectLst>
              </a:rPr>
              <a:t>UNB </a:t>
            </a:r>
          </a:p>
        </p:txBody>
      </p:sp>
      <p:sp>
        <p:nvSpPr>
          <p:cNvPr id="7" name="Slide Number Placeholder 6"/>
          <p:cNvSpPr>
            <a:spLocks noGrp="1"/>
          </p:cNvSpPr>
          <p:nvPr>
            <p:ph type="sldNum" sz="quarter" idx="12"/>
          </p:nvPr>
        </p:nvSpPr>
        <p:spPr/>
        <p:txBody>
          <a:bodyPr/>
          <a:lstStyle/>
          <a:p>
            <a:fld id="{46D1E8C0-D604-40C0-9A00-A1CAFF94D1D5}" type="slidenum">
              <a:rPr lang="en-US" smtClean="0"/>
              <a:t>1</a:t>
            </a:fld>
            <a:endParaRPr lang="en-US"/>
          </a:p>
        </p:txBody>
      </p:sp>
    </p:spTree>
    <p:extLst>
      <p:ext uri="{BB962C8B-B14F-4D97-AF65-F5344CB8AC3E}">
        <p14:creationId xmlns:p14="http://schemas.microsoft.com/office/powerpoint/2010/main" val="33942180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sz="3600" dirty="0">
                <a:latin typeface="Arial Rounded MT Bold" panose="020F0704030504030204" pitchFamily="34" charset="0"/>
              </a:rPr>
              <a:t>Deep Architecture </a:t>
            </a:r>
          </a:p>
        </p:txBody>
      </p:sp>
      <p:sp>
        <p:nvSpPr>
          <p:cNvPr id="3" name="Content Placeholder 2"/>
          <p:cNvSpPr>
            <a:spLocks noGrp="1"/>
          </p:cNvSpPr>
          <p:nvPr>
            <p:ph idx="1"/>
          </p:nvPr>
        </p:nvSpPr>
        <p:spPr>
          <a:xfrm>
            <a:off x="838200" y="1801625"/>
            <a:ext cx="10515600" cy="3040027"/>
          </a:xfrm>
        </p:spPr>
        <p:txBody>
          <a:bodyPr>
            <a:noAutofit/>
          </a:bodyPr>
          <a:lstStyle/>
          <a:p>
            <a:pPr algn="just"/>
            <a:r>
              <a:rPr lang="en-US" sz="1800" dirty="0"/>
              <a:t>The architecture can be categorized into two types</a:t>
            </a:r>
          </a:p>
          <a:p>
            <a:pPr algn="just"/>
            <a:endParaRPr lang="en-US" sz="1800" dirty="0"/>
          </a:p>
          <a:p>
            <a:pPr algn="just"/>
            <a:r>
              <a:rPr lang="en-US" sz="1800" dirty="0"/>
              <a:t>The discriminative deep architecture provides abilities for pattern classification with the supervised learning as in feed-forward artificial neural networks. </a:t>
            </a:r>
          </a:p>
          <a:p>
            <a:pPr algn="just"/>
            <a:r>
              <a:rPr lang="en-US" sz="1800" dirty="0"/>
              <a:t>The generative deep architecture characterizing the correlation of the observed data and the associated classes is used for initializing parameters of the discriminative architecture called the unsupervised pre-training scheme</a:t>
            </a:r>
          </a:p>
          <a:p>
            <a:pPr algn="just"/>
            <a:endParaRPr lang="en-US" sz="1800" dirty="0"/>
          </a:p>
          <a:p>
            <a:pPr algn="just"/>
            <a:endParaRPr lang="en-US" sz="1800" dirty="0"/>
          </a:p>
          <a:p>
            <a:pPr marL="0" indent="0" algn="just">
              <a:buNone/>
            </a:pPr>
            <a:endParaRPr lang="en-US" sz="1800" dirty="0"/>
          </a:p>
        </p:txBody>
      </p:sp>
      <p:sp>
        <p:nvSpPr>
          <p:cNvPr id="4" name="Slide Number Placeholder 3"/>
          <p:cNvSpPr>
            <a:spLocks noGrp="1"/>
          </p:cNvSpPr>
          <p:nvPr>
            <p:ph type="sldNum" sz="quarter" idx="12"/>
          </p:nvPr>
        </p:nvSpPr>
        <p:spPr>
          <a:xfrm>
            <a:off x="8610600" y="6356350"/>
            <a:ext cx="2743200" cy="365125"/>
          </a:xfrm>
        </p:spPr>
        <p:txBody>
          <a:bodyPr/>
          <a:lstStyle/>
          <a:p>
            <a:fld id="{46D1E8C0-D604-40C0-9A00-A1CAFF94D1D5}" type="slidenum">
              <a:rPr lang="en-US" smtClean="0"/>
              <a:t>10</a:t>
            </a:fld>
            <a:endParaRPr lang="en-US" dirty="0"/>
          </a:p>
        </p:txBody>
      </p:sp>
      <p:sp>
        <p:nvSpPr>
          <p:cNvPr id="5" name="Rectangle 4"/>
          <p:cNvSpPr/>
          <p:nvPr/>
        </p:nvSpPr>
        <p:spPr>
          <a:xfrm>
            <a:off x="6151999" y="1522442"/>
            <a:ext cx="3213893" cy="369332"/>
          </a:xfrm>
          <a:prstGeom prst="rect">
            <a:avLst/>
          </a:prstGeom>
        </p:spPr>
        <p:txBody>
          <a:bodyPr wrap="none">
            <a:spAutoFit/>
          </a:bodyPr>
          <a:lstStyle/>
          <a:p>
            <a:r>
              <a:rPr lang="en-US">
                <a:solidFill>
                  <a:schemeClr val="tx1">
                    <a:lumMod val="65000"/>
                    <a:lumOff val="35000"/>
                  </a:schemeClr>
                </a:solidFill>
              </a:rPr>
              <a:t>discriminative deep architecture</a:t>
            </a:r>
            <a:endParaRPr lang="en-US" dirty="0">
              <a:solidFill>
                <a:schemeClr val="tx1">
                  <a:lumMod val="65000"/>
                  <a:lumOff val="35000"/>
                </a:schemeClr>
              </a:solidFill>
            </a:endParaRPr>
          </a:p>
        </p:txBody>
      </p:sp>
      <p:sp>
        <p:nvSpPr>
          <p:cNvPr id="6" name="Rectangle 5"/>
          <p:cNvSpPr/>
          <p:nvPr/>
        </p:nvSpPr>
        <p:spPr>
          <a:xfrm>
            <a:off x="6151999" y="2026711"/>
            <a:ext cx="2894639" cy="369332"/>
          </a:xfrm>
          <a:prstGeom prst="rect">
            <a:avLst/>
          </a:prstGeom>
        </p:spPr>
        <p:txBody>
          <a:bodyPr wrap="none">
            <a:spAutoFit/>
          </a:bodyPr>
          <a:lstStyle/>
          <a:p>
            <a:r>
              <a:rPr lang="en-US" dirty="0">
                <a:solidFill>
                  <a:schemeClr val="tx1">
                    <a:lumMod val="65000"/>
                    <a:lumOff val="35000"/>
                  </a:schemeClr>
                </a:solidFill>
              </a:rPr>
              <a:t>generative deep architecture</a:t>
            </a:r>
          </a:p>
        </p:txBody>
      </p:sp>
      <p:sp>
        <p:nvSpPr>
          <p:cNvPr id="7" name="Left Brace 6"/>
          <p:cNvSpPr/>
          <p:nvPr/>
        </p:nvSpPr>
        <p:spPr>
          <a:xfrm>
            <a:off x="5930829" y="1522442"/>
            <a:ext cx="191386" cy="873601"/>
          </a:xfrm>
          <a:prstGeom prst="leftBrace">
            <a:avLst/>
          </a:prstGeom>
          <a:ln>
            <a:solidFill>
              <a:srgbClr val="FF33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pic>
        <p:nvPicPr>
          <p:cNvPr id="10" name="Picture 9">
            <a:extLst>
              <a:ext uri="{FF2B5EF4-FFF2-40B4-BE49-F238E27FC236}">
                <a16:creationId xmlns:a16="http://schemas.microsoft.com/office/drawing/2014/main" id="{EB3C6232-F88D-BB4D-9A2A-B7100E370465}"/>
              </a:ext>
            </a:extLst>
          </p:cNvPr>
          <p:cNvPicPr>
            <a:picLocks noChangeAspect="1"/>
          </p:cNvPicPr>
          <p:nvPr/>
        </p:nvPicPr>
        <p:blipFill>
          <a:blip r:embed="rId3"/>
          <a:stretch>
            <a:fillRect/>
          </a:stretch>
        </p:blipFill>
        <p:spPr>
          <a:xfrm>
            <a:off x="2203092" y="4892675"/>
            <a:ext cx="7162800" cy="1828800"/>
          </a:xfrm>
          <a:prstGeom prst="rect">
            <a:avLst/>
          </a:prstGeom>
        </p:spPr>
      </p:pic>
      <p:sp>
        <p:nvSpPr>
          <p:cNvPr id="12" name="Rounded Rectangle 11">
            <a:extLst>
              <a:ext uri="{FF2B5EF4-FFF2-40B4-BE49-F238E27FC236}">
                <a16:creationId xmlns:a16="http://schemas.microsoft.com/office/drawing/2014/main" id="{B49C14A8-FC82-D141-AE78-3B3626FD9FE6}"/>
              </a:ext>
            </a:extLst>
          </p:cNvPr>
          <p:cNvSpPr/>
          <p:nvPr/>
        </p:nvSpPr>
        <p:spPr>
          <a:xfrm>
            <a:off x="4755792" y="5182853"/>
            <a:ext cx="2057400" cy="26374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75F59A5-18CE-9D4A-B8D4-E8203525073D}"/>
              </a:ext>
            </a:extLst>
          </p:cNvPr>
          <p:cNvSpPr txBox="1"/>
          <p:nvPr/>
        </p:nvSpPr>
        <p:spPr>
          <a:xfrm>
            <a:off x="10737273" y="890847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65700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934585"/>
            <a:ext cx="10515600" cy="3242377"/>
          </a:xfrm>
        </p:spPr>
        <p:txBody>
          <a:bodyPr/>
          <a:lstStyle/>
          <a:p>
            <a:pPr marL="0" indent="0" algn="ctr">
              <a:buNone/>
            </a:pPr>
            <a:r>
              <a:rPr lang="en-US" sz="6000" b="1" dirty="0">
                <a:solidFill>
                  <a:srgbClr val="993300"/>
                </a:solidFill>
              </a:rPr>
              <a:t>DBN = Belief Network + RBM</a:t>
            </a:r>
          </a:p>
          <a:p>
            <a:endParaRPr lang="en-US" dirty="0"/>
          </a:p>
        </p:txBody>
      </p:sp>
      <p:sp>
        <p:nvSpPr>
          <p:cNvPr id="4" name="Slide Number Placeholder 3"/>
          <p:cNvSpPr>
            <a:spLocks noGrp="1"/>
          </p:cNvSpPr>
          <p:nvPr>
            <p:ph type="sldNum" sz="quarter" idx="12"/>
          </p:nvPr>
        </p:nvSpPr>
        <p:spPr/>
        <p:txBody>
          <a:bodyPr/>
          <a:lstStyle/>
          <a:p>
            <a:fld id="{46D1E8C0-D604-40C0-9A00-A1CAFF94D1D5}" type="slidenum">
              <a:rPr lang="en-US" smtClean="0"/>
              <a:t>11</a:t>
            </a:fld>
            <a:endParaRPr lang="en-US"/>
          </a:p>
        </p:txBody>
      </p:sp>
    </p:spTree>
    <p:extLst>
      <p:ext uri="{BB962C8B-B14F-4D97-AF65-F5344CB8AC3E}">
        <p14:creationId xmlns:p14="http://schemas.microsoft.com/office/powerpoint/2010/main" val="149010678"/>
      </p:ext>
    </p:extLst>
  </p:cSld>
  <p:clrMapOvr>
    <a:masterClrMapping/>
  </p:clrMapOvr>
  <p:transition spd="slow">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latin typeface="Arial Rounded MT Bold" panose="020F0704030504030204" pitchFamily="34" charset="77"/>
              </a:rPr>
              <a:t>Boltzmann Machines</a:t>
            </a:r>
            <a:endParaRPr lang="en-US" sz="3600" dirty="0">
              <a:latin typeface="Arial Rounded MT Bold" panose="020F0704030504030204" pitchFamily="34" charset="77"/>
            </a:endParaRPr>
          </a:p>
        </p:txBody>
      </p:sp>
      <p:sp>
        <p:nvSpPr>
          <p:cNvPr id="3" name="Content Placeholder 2"/>
          <p:cNvSpPr>
            <a:spLocks noGrp="1"/>
          </p:cNvSpPr>
          <p:nvPr>
            <p:ph idx="1"/>
          </p:nvPr>
        </p:nvSpPr>
        <p:spPr>
          <a:xfrm>
            <a:off x="838200" y="1825625"/>
            <a:ext cx="4724400" cy="4351338"/>
          </a:xfrm>
        </p:spPr>
        <p:txBody>
          <a:bodyPr>
            <a:noAutofit/>
          </a:bodyPr>
          <a:lstStyle/>
          <a:p>
            <a:pPr algn="just"/>
            <a:r>
              <a:rPr lang="en-CA" sz="1800" b="1" dirty="0"/>
              <a:t>Boltzmann Machine</a:t>
            </a:r>
            <a:r>
              <a:rPr lang="en-CA" sz="1800" dirty="0"/>
              <a:t> is a network of symmetrically connected, that make stochastic decisions about whether to be on or off. Boltzmann machines have a simple learning algorithm that allows them to discover interesting features in datasets composed of binary vectors</a:t>
            </a:r>
          </a:p>
          <a:p>
            <a:pPr algn="just"/>
            <a:endParaRPr lang="en-CA" sz="1800" dirty="0"/>
          </a:p>
          <a:p>
            <a:r>
              <a:rPr lang="en-CA" sz="1800" dirty="0"/>
              <a:t>No Direction;</a:t>
            </a:r>
          </a:p>
        </p:txBody>
      </p:sp>
      <p:sp>
        <p:nvSpPr>
          <p:cNvPr id="6" name="Slide Number Placeholder 5"/>
          <p:cNvSpPr>
            <a:spLocks noGrp="1"/>
          </p:cNvSpPr>
          <p:nvPr>
            <p:ph type="sldNum" sz="quarter" idx="12"/>
          </p:nvPr>
        </p:nvSpPr>
        <p:spPr/>
        <p:txBody>
          <a:bodyPr/>
          <a:lstStyle/>
          <a:p>
            <a:fld id="{46D1E8C0-D604-40C0-9A00-A1CAFF94D1D5}" type="slidenum">
              <a:rPr lang="en-US" smtClean="0"/>
              <a:t>12</a:t>
            </a:fld>
            <a:endParaRPr lang="en-US"/>
          </a:p>
        </p:txBody>
      </p:sp>
      <p:pic>
        <p:nvPicPr>
          <p:cNvPr id="7" name="Picture 6">
            <a:extLst>
              <a:ext uri="{FF2B5EF4-FFF2-40B4-BE49-F238E27FC236}">
                <a16:creationId xmlns:a16="http://schemas.microsoft.com/office/drawing/2014/main" id="{CDE6185F-8237-5947-BD29-23F2399F1C8A}"/>
              </a:ext>
            </a:extLst>
          </p:cNvPr>
          <p:cNvPicPr>
            <a:picLocks noChangeAspect="1"/>
          </p:cNvPicPr>
          <p:nvPr/>
        </p:nvPicPr>
        <p:blipFill rotWithShape="1">
          <a:blip r:embed="rId3"/>
          <a:srcRect r="51338"/>
          <a:stretch/>
        </p:blipFill>
        <p:spPr>
          <a:xfrm>
            <a:off x="7419975" y="2370619"/>
            <a:ext cx="1847850" cy="2857500"/>
          </a:xfrm>
          <a:prstGeom prst="rect">
            <a:avLst/>
          </a:prstGeom>
        </p:spPr>
      </p:pic>
      <p:sp>
        <p:nvSpPr>
          <p:cNvPr id="8" name="Rounded Rectangle 7">
            <a:extLst>
              <a:ext uri="{FF2B5EF4-FFF2-40B4-BE49-F238E27FC236}">
                <a16:creationId xmlns:a16="http://schemas.microsoft.com/office/drawing/2014/main" id="{071B2F24-3318-3A41-9367-CB0796453F80}"/>
              </a:ext>
            </a:extLst>
          </p:cNvPr>
          <p:cNvSpPr/>
          <p:nvPr/>
        </p:nvSpPr>
        <p:spPr>
          <a:xfrm>
            <a:off x="6337300" y="2183075"/>
            <a:ext cx="4330700" cy="31941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5FDE8BDA-CA77-5F48-BBA7-5AB3D9B0D3F4}"/>
              </a:ext>
            </a:extLst>
          </p:cNvPr>
          <p:cNvSpPr/>
          <p:nvPr/>
        </p:nvSpPr>
        <p:spPr>
          <a:xfrm>
            <a:off x="6445250" y="5113819"/>
            <a:ext cx="3797300" cy="31941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9143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rgbClr val="FF0000"/>
                </a:solidFill>
                <a:latin typeface="Arial Rounded MT Bold" panose="020F0704030504030204" pitchFamily="34" charset="77"/>
              </a:rPr>
              <a:t>Restricted Boltzmann Machines</a:t>
            </a:r>
            <a:endParaRPr lang="en-US" sz="3600" dirty="0">
              <a:solidFill>
                <a:srgbClr val="FF0000"/>
              </a:solidFill>
              <a:latin typeface="Arial Rounded MT Bold" panose="020F0704030504030204" pitchFamily="34" charset="77"/>
            </a:endParaRPr>
          </a:p>
        </p:txBody>
      </p:sp>
      <p:sp>
        <p:nvSpPr>
          <p:cNvPr id="3" name="Content Placeholder 2"/>
          <p:cNvSpPr>
            <a:spLocks noGrp="1"/>
          </p:cNvSpPr>
          <p:nvPr>
            <p:ph idx="1"/>
          </p:nvPr>
        </p:nvSpPr>
        <p:spPr>
          <a:xfrm>
            <a:off x="838200" y="1825625"/>
            <a:ext cx="4626935" cy="4351338"/>
          </a:xfrm>
        </p:spPr>
        <p:txBody>
          <a:bodyPr/>
          <a:lstStyle/>
          <a:p>
            <a:pPr marL="0" indent="0">
              <a:buNone/>
            </a:pPr>
            <a:endParaRPr lang="en-US" dirty="0"/>
          </a:p>
          <a:p>
            <a:r>
              <a:rPr lang="en-US" sz="1800" dirty="0"/>
              <a:t>Have both types of units</a:t>
            </a:r>
          </a:p>
          <a:p>
            <a:pPr lvl="1"/>
            <a:r>
              <a:rPr lang="en-US" sz="1400" dirty="0"/>
              <a:t>Visible neurons </a:t>
            </a:r>
          </a:p>
          <a:p>
            <a:pPr lvl="1"/>
            <a:r>
              <a:rPr lang="en-US" sz="1400" dirty="0"/>
              <a:t>Hidden neurons </a:t>
            </a:r>
          </a:p>
          <a:p>
            <a:pPr lvl="1"/>
            <a:endParaRPr lang="en-US" sz="1400" b="1" dirty="0"/>
          </a:p>
          <a:p>
            <a:endParaRPr lang="en-US" sz="1800" b="1" dirty="0"/>
          </a:p>
        </p:txBody>
      </p:sp>
      <p:sp>
        <p:nvSpPr>
          <p:cNvPr id="6" name="Slide Number Placeholder 5"/>
          <p:cNvSpPr>
            <a:spLocks noGrp="1"/>
          </p:cNvSpPr>
          <p:nvPr>
            <p:ph type="sldNum" sz="quarter" idx="12"/>
          </p:nvPr>
        </p:nvSpPr>
        <p:spPr/>
        <p:txBody>
          <a:bodyPr/>
          <a:lstStyle/>
          <a:p>
            <a:fld id="{46D1E8C0-D604-40C0-9A00-A1CAFF94D1D5}" type="slidenum">
              <a:rPr lang="en-US" smtClean="0"/>
              <a:t>13</a:t>
            </a:fld>
            <a:endParaRPr lang="en-US"/>
          </a:p>
        </p:txBody>
      </p:sp>
      <p:pic>
        <p:nvPicPr>
          <p:cNvPr id="9" name="Picture 8">
            <a:extLst>
              <a:ext uri="{FF2B5EF4-FFF2-40B4-BE49-F238E27FC236}">
                <a16:creationId xmlns:a16="http://schemas.microsoft.com/office/drawing/2014/main" id="{91DB2B12-C0CA-6F48-AFEC-EFCFA6D22929}"/>
              </a:ext>
            </a:extLst>
          </p:cNvPr>
          <p:cNvPicPr>
            <a:picLocks noChangeAspect="1"/>
          </p:cNvPicPr>
          <p:nvPr/>
        </p:nvPicPr>
        <p:blipFill rotWithShape="1">
          <a:blip r:embed="rId3"/>
          <a:srcRect l="51338"/>
          <a:stretch/>
        </p:blipFill>
        <p:spPr>
          <a:xfrm>
            <a:off x="7686675" y="2400892"/>
            <a:ext cx="1847850" cy="2857500"/>
          </a:xfrm>
          <a:prstGeom prst="rect">
            <a:avLst/>
          </a:prstGeom>
        </p:spPr>
      </p:pic>
      <p:sp>
        <p:nvSpPr>
          <p:cNvPr id="10" name="Rounded Rectangle 9">
            <a:extLst>
              <a:ext uri="{FF2B5EF4-FFF2-40B4-BE49-F238E27FC236}">
                <a16:creationId xmlns:a16="http://schemas.microsoft.com/office/drawing/2014/main" id="{DABB93A9-8058-BF4F-A07D-7BDE48F79472}"/>
              </a:ext>
            </a:extLst>
          </p:cNvPr>
          <p:cNvSpPr/>
          <p:nvPr/>
        </p:nvSpPr>
        <p:spPr>
          <a:xfrm>
            <a:off x="6407150" y="5098683"/>
            <a:ext cx="3797300" cy="31941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B8FB1042-A36E-D34A-AE1E-81A9069F4C0A}"/>
              </a:ext>
            </a:extLst>
          </p:cNvPr>
          <p:cNvSpPr/>
          <p:nvPr/>
        </p:nvSpPr>
        <p:spPr>
          <a:xfrm>
            <a:off x="6584950" y="2300017"/>
            <a:ext cx="3797300" cy="31941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99504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latin typeface="Arial Rounded MT Bold" panose="020F0704030504030204" pitchFamily="34" charset="77"/>
              </a:rPr>
              <a:t>Restricted Boltzmann Machines</a:t>
            </a:r>
            <a:endParaRPr lang="en-US" sz="3600" dirty="0">
              <a:latin typeface="Arial Rounded MT Bold" panose="020F0704030504030204" pitchFamily="34" charset="77"/>
            </a:endParaRPr>
          </a:p>
        </p:txBody>
      </p:sp>
      <p:sp>
        <p:nvSpPr>
          <p:cNvPr id="3" name="Content Placeholder 2"/>
          <p:cNvSpPr>
            <a:spLocks noGrp="1"/>
          </p:cNvSpPr>
          <p:nvPr>
            <p:ph idx="1"/>
          </p:nvPr>
        </p:nvSpPr>
        <p:spPr>
          <a:xfrm>
            <a:off x="838201" y="2425702"/>
            <a:ext cx="4419600" cy="4351338"/>
          </a:xfrm>
        </p:spPr>
        <p:txBody>
          <a:bodyPr>
            <a:normAutofit/>
          </a:bodyPr>
          <a:lstStyle/>
          <a:p>
            <a:pPr marL="0" indent="0" algn="just">
              <a:buNone/>
            </a:pPr>
            <a:r>
              <a:rPr lang="en-US" sz="1800" dirty="0"/>
              <a:t>One input/visible layer (v1,…,v6), one hidden layer (h1, h2) and corresponding biases vectors Bias</a:t>
            </a:r>
            <a:r>
              <a:rPr lang="en-US" sz="1800" i="1" dirty="0"/>
              <a:t> a</a:t>
            </a:r>
            <a:r>
              <a:rPr lang="en-US" sz="1800" dirty="0"/>
              <a:t> and Bias </a:t>
            </a:r>
            <a:r>
              <a:rPr lang="en-US" sz="1800" i="1" dirty="0"/>
              <a:t>b</a:t>
            </a:r>
            <a:r>
              <a:rPr lang="en-US" sz="1800" dirty="0"/>
              <a:t>.</a:t>
            </a:r>
            <a:br>
              <a:rPr lang="en-US" sz="1800" dirty="0"/>
            </a:br>
            <a:endParaRPr lang="en-US" sz="1800" b="1" dirty="0"/>
          </a:p>
        </p:txBody>
      </p:sp>
      <p:pic>
        <p:nvPicPr>
          <p:cNvPr id="5" name="Picture 4"/>
          <p:cNvPicPr>
            <a:picLocks noChangeAspect="1"/>
          </p:cNvPicPr>
          <p:nvPr/>
        </p:nvPicPr>
        <p:blipFill>
          <a:blip r:embed="rId2"/>
          <a:stretch>
            <a:fillRect/>
          </a:stretch>
        </p:blipFill>
        <p:spPr>
          <a:xfrm>
            <a:off x="5465135" y="2528271"/>
            <a:ext cx="6356498" cy="3130575"/>
          </a:xfrm>
          <a:prstGeom prst="rect">
            <a:avLst/>
          </a:prstGeom>
        </p:spPr>
      </p:pic>
      <p:sp>
        <p:nvSpPr>
          <p:cNvPr id="6" name="Slide Number Placeholder 5"/>
          <p:cNvSpPr>
            <a:spLocks noGrp="1"/>
          </p:cNvSpPr>
          <p:nvPr>
            <p:ph type="sldNum" sz="quarter" idx="12"/>
          </p:nvPr>
        </p:nvSpPr>
        <p:spPr/>
        <p:txBody>
          <a:bodyPr/>
          <a:lstStyle/>
          <a:p>
            <a:fld id="{46D1E8C0-D604-40C0-9A00-A1CAFF94D1D5}" type="slidenum">
              <a:rPr lang="en-US" smtClean="0"/>
              <a:t>14</a:t>
            </a:fld>
            <a:endParaRPr lang="en-US"/>
          </a:p>
        </p:txBody>
      </p:sp>
    </p:spTree>
    <p:extLst>
      <p:ext uri="{BB962C8B-B14F-4D97-AF65-F5344CB8AC3E}">
        <p14:creationId xmlns:p14="http://schemas.microsoft.com/office/powerpoint/2010/main" val="24713538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Arial Rounded MT Bold" panose="020F0704030504030204" pitchFamily="34" charset="77"/>
              </a:rPr>
              <a:t>Deep Belief Network</a:t>
            </a:r>
            <a:br>
              <a:rPr lang="en-US" sz="3600" dirty="0">
                <a:latin typeface="Arial Rounded MT Bold" panose="020F0704030504030204" pitchFamily="34" charset="77"/>
              </a:rPr>
            </a:br>
            <a:r>
              <a:rPr lang="en-US" sz="3200" dirty="0">
                <a:solidFill>
                  <a:srgbClr val="FF0000"/>
                </a:solidFill>
                <a:latin typeface="Arial Rounded MT Bold" panose="020F0704030504030204" pitchFamily="34" charset="77"/>
              </a:rPr>
              <a:t>DBN</a:t>
            </a:r>
            <a:endParaRPr lang="en-US" sz="3600" dirty="0">
              <a:solidFill>
                <a:srgbClr val="FF0000"/>
              </a:solidFill>
              <a:latin typeface="Arial Rounded MT Bold" panose="020F0704030504030204" pitchFamily="34" charset="77"/>
            </a:endParaRPr>
          </a:p>
        </p:txBody>
      </p:sp>
      <p:sp>
        <p:nvSpPr>
          <p:cNvPr id="3" name="Content Placeholder 2"/>
          <p:cNvSpPr>
            <a:spLocks noGrp="1"/>
          </p:cNvSpPr>
          <p:nvPr>
            <p:ph idx="1"/>
          </p:nvPr>
        </p:nvSpPr>
        <p:spPr>
          <a:xfrm>
            <a:off x="838200" y="1825625"/>
            <a:ext cx="7264400" cy="4351338"/>
          </a:xfrm>
        </p:spPr>
        <p:txBody>
          <a:bodyPr>
            <a:normAutofit/>
          </a:bodyPr>
          <a:lstStyle/>
          <a:p>
            <a:pPr algn="just"/>
            <a:r>
              <a:rPr lang="en-US" sz="2000" dirty="0"/>
              <a:t>DBNs are class of deep neural network which composed of layers of Restricted Boltzmann Machines (RBMs) for the pre-train phase and then a feed-forward network for the fine-tune phase. </a:t>
            </a:r>
            <a:endParaRPr lang="en-US" sz="2000" dirty="0">
              <a:solidFill>
                <a:srgbClr val="993300"/>
              </a:solidFill>
            </a:endParaRPr>
          </a:p>
          <a:p>
            <a:pPr lvl="1" algn="just"/>
            <a:endParaRPr lang="en-US" sz="1600" dirty="0">
              <a:solidFill>
                <a:schemeClr val="bg1">
                  <a:lumMod val="50000"/>
                </a:schemeClr>
              </a:solidFill>
            </a:endParaRPr>
          </a:p>
          <a:p>
            <a:pPr lvl="1" algn="just"/>
            <a:r>
              <a:rPr lang="en-US" sz="1600" dirty="0">
                <a:solidFill>
                  <a:schemeClr val="bg1">
                    <a:lumMod val="50000"/>
                  </a:schemeClr>
                </a:solidFill>
              </a:rPr>
              <a:t>DBN is an Unsupervised Probabilistic Deep learning algorithm.</a:t>
            </a:r>
          </a:p>
          <a:p>
            <a:pPr lvl="1" algn="just"/>
            <a:r>
              <a:rPr lang="en-US" sz="1600" dirty="0">
                <a:solidFill>
                  <a:schemeClr val="bg1">
                    <a:lumMod val="50000"/>
                  </a:schemeClr>
                </a:solidFill>
              </a:rPr>
              <a:t>DBN is composed of multi layer of stochastic latent variables. Latent variables are binary, also called as feature detectors or hidden units</a:t>
            </a:r>
          </a:p>
          <a:p>
            <a:pPr lvl="1" algn="just"/>
            <a:r>
              <a:rPr lang="en-US" sz="1600" dirty="0">
                <a:solidFill>
                  <a:schemeClr val="bg1">
                    <a:lumMod val="50000"/>
                  </a:schemeClr>
                </a:solidFill>
              </a:rPr>
              <a:t>DBN is a generative hybrid graphical model. Top two layers are undirected. Lower layers have directed connections from layers above.</a:t>
            </a:r>
          </a:p>
          <a:p>
            <a:pPr lvl="1" algn="just"/>
            <a:r>
              <a:rPr lang="en-US" sz="1600" dirty="0">
                <a:solidFill>
                  <a:schemeClr val="bg1">
                    <a:lumMod val="50000"/>
                  </a:schemeClr>
                </a:solidFill>
              </a:rPr>
              <a:t>Application: Reconstruction and classification</a:t>
            </a:r>
          </a:p>
          <a:p>
            <a:pPr lvl="1" algn="just"/>
            <a:endParaRPr lang="en-US" sz="1600" dirty="0">
              <a:solidFill>
                <a:schemeClr val="bg1">
                  <a:lumMod val="50000"/>
                </a:schemeClr>
              </a:solidFill>
            </a:endParaRPr>
          </a:p>
          <a:p>
            <a:pPr lvl="1" algn="just"/>
            <a:endParaRPr lang="en-US" sz="1600" dirty="0">
              <a:solidFill>
                <a:schemeClr val="bg1">
                  <a:lumMod val="50000"/>
                </a:schemeClr>
              </a:solidFill>
            </a:endParaRPr>
          </a:p>
          <a:p>
            <a:pPr marL="0" indent="0" algn="just">
              <a:buNone/>
            </a:pPr>
            <a:r>
              <a:rPr lang="en-US" sz="2000" b="1" dirty="0"/>
              <a:t>Unsupervised training</a:t>
            </a:r>
            <a:r>
              <a:rPr lang="en-US" sz="2000" dirty="0"/>
              <a:t>: Train a neural network with unlabeled data (cat)</a:t>
            </a:r>
          </a:p>
          <a:p>
            <a:pPr marL="0" indent="0" algn="just">
              <a:buNone/>
            </a:pPr>
            <a:endParaRPr lang="en-US" sz="2000" dirty="0"/>
          </a:p>
          <a:p>
            <a:pPr algn="just"/>
            <a:endParaRPr lang="en-US" sz="2000" dirty="0"/>
          </a:p>
        </p:txBody>
      </p:sp>
      <p:sp>
        <p:nvSpPr>
          <p:cNvPr id="5" name="Slide Number Placeholder 4"/>
          <p:cNvSpPr>
            <a:spLocks noGrp="1"/>
          </p:cNvSpPr>
          <p:nvPr>
            <p:ph type="sldNum" sz="quarter" idx="12"/>
          </p:nvPr>
        </p:nvSpPr>
        <p:spPr/>
        <p:txBody>
          <a:bodyPr/>
          <a:lstStyle/>
          <a:p>
            <a:fld id="{46D1E8C0-D604-40C0-9A00-A1CAFF94D1D5}" type="slidenum">
              <a:rPr lang="en-US" smtClean="0"/>
              <a:t>15</a:t>
            </a:fld>
            <a:endParaRPr lang="en-US"/>
          </a:p>
        </p:txBody>
      </p:sp>
      <p:pic>
        <p:nvPicPr>
          <p:cNvPr id="4" name="Picture 3">
            <a:extLst>
              <a:ext uri="{FF2B5EF4-FFF2-40B4-BE49-F238E27FC236}">
                <a16:creationId xmlns:a16="http://schemas.microsoft.com/office/drawing/2014/main" id="{3B328A9F-CB38-C545-BB11-E11A157B5165}"/>
              </a:ext>
            </a:extLst>
          </p:cNvPr>
          <p:cNvPicPr>
            <a:picLocks noChangeAspect="1"/>
          </p:cNvPicPr>
          <p:nvPr/>
        </p:nvPicPr>
        <p:blipFill>
          <a:blip r:embed="rId3"/>
          <a:stretch>
            <a:fillRect/>
          </a:stretch>
        </p:blipFill>
        <p:spPr>
          <a:xfrm>
            <a:off x="8610600" y="1508919"/>
            <a:ext cx="2650603" cy="4572000"/>
          </a:xfrm>
          <a:prstGeom prst="rect">
            <a:avLst/>
          </a:prstGeom>
        </p:spPr>
      </p:pic>
    </p:spTree>
    <p:extLst>
      <p:ext uri="{BB962C8B-B14F-4D97-AF65-F5344CB8AC3E}">
        <p14:creationId xmlns:p14="http://schemas.microsoft.com/office/powerpoint/2010/main" val="23835845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833" y="365125"/>
            <a:ext cx="10885967" cy="1325563"/>
          </a:xfrm>
        </p:spPr>
        <p:txBody>
          <a:bodyPr>
            <a:normAutofit/>
          </a:bodyPr>
          <a:lstStyle/>
          <a:p>
            <a:r>
              <a:rPr lang="en-US" sz="3600" dirty="0">
                <a:latin typeface="Arial Rounded MT Bold" panose="020F0704030504030204" pitchFamily="34" charset="0"/>
              </a:rPr>
              <a:t>Proposed Intrusion Detection System with Deep Neural Network Structure</a:t>
            </a:r>
          </a:p>
        </p:txBody>
      </p:sp>
      <p:sp>
        <p:nvSpPr>
          <p:cNvPr id="3" name="Content Placeholder 2"/>
          <p:cNvSpPr>
            <a:spLocks noGrp="1"/>
          </p:cNvSpPr>
          <p:nvPr>
            <p:ph idx="1"/>
          </p:nvPr>
        </p:nvSpPr>
        <p:spPr>
          <a:xfrm>
            <a:off x="838200" y="2052083"/>
            <a:ext cx="10515600" cy="4124879"/>
          </a:xfrm>
        </p:spPr>
        <p:txBody>
          <a:bodyPr>
            <a:normAutofit/>
          </a:bodyPr>
          <a:lstStyle/>
          <a:p>
            <a:pPr algn="just"/>
            <a:r>
              <a:rPr lang="en-US" sz="2000" dirty="0"/>
              <a:t>Considers a general type of an attack scenario where malicious data packets are injected into an in-vehicle CAN bus</a:t>
            </a:r>
          </a:p>
          <a:p>
            <a:pPr algn="just"/>
            <a:r>
              <a:rPr lang="en-US" sz="2000" dirty="0"/>
              <a:t>system monitors broadcasting CAN packets in the bus and determines an attack</a:t>
            </a:r>
          </a:p>
        </p:txBody>
      </p:sp>
      <p:pic>
        <p:nvPicPr>
          <p:cNvPr id="4" name="Picture 2" descr="https://journals.plos.org/plosone/article/figure/image?size=large&amp;id=10.1371/journal.pone.0155781.g00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18469" y="3364796"/>
            <a:ext cx="4755062" cy="322142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46D1E8C0-D604-40C0-9A00-A1CAFF94D1D5}" type="slidenum">
              <a:rPr lang="en-US" smtClean="0"/>
              <a:t>16</a:t>
            </a:fld>
            <a:endParaRPr lang="en-US"/>
          </a:p>
        </p:txBody>
      </p:sp>
    </p:spTree>
    <p:extLst>
      <p:ext uri="{BB962C8B-B14F-4D97-AF65-F5344CB8AC3E}">
        <p14:creationId xmlns:p14="http://schemas.microsoft.com/office/powerpoint/2010/main" val="30935253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1325563"/>
          </a:xfrm>
        </p:spPr>
        <p:txBody>
          <a:bodyPr>
            <a:normAutofit/>
          </a:bodyPr>
          <a:lstStyle/>
          <a:p>
            <a:r>
              <a:rPr lang="en-US" sz="3600" dirty="0">
                <a:latin typeface="Arial Rounded MT Bold" panose="020F0704030504030204" pitchFamily="34" charset="0"/>
              </a:rPr>
              <a:t>Proposed Intrusion Detection System</a:t>
            </a:r>
            <a:endParaRPr lang="en-US" sz="3600" dirty="0"/>
          </a:p>
        </p:txBody>
      </p:sp>
      <p:sp>
        <p:nvSpPr>
          <p:cNvPr id="4" name="Content Placeholder 3"/>
          <p:cNvSpPr>
            <a:spLocks noGrp="1"/>
          </p:cNvSpPr>
          <p:nvPr>
            <p:ph idx="1"/>
          </p:nvPr>
        </p:nvSpPr>
        <p:spPr>
          <a:xfrm>
            <a:off x="838201" y="1825625"/>
            <a:ext cx="5190460" cy="4351338"/>
          </a:xfrm>
        </p:spPr>
        <p:txBody>
          <a:bodyPr>
            <a:normAutofit/>
          </a:bodyPr>
          <a:lstStyle/>
          <a:p>
            <a:pPr algn="just"/>
            <a:r>
              <a:rPr lang="en-US" sz="1800" dirty="0"/>
              <a:t>IDS design consists of </a:t>
            </a:r>
            <a:r>
              <a:rPr lang="en-US" sz="1800" dirty="0">
                <a:solidFill>
                  <a:schemeClr val="accent1">
                    <a:lumMod val="75000"/>
                  </a:schemeClr>
                </a:solidFill>
              </a:rPr>
              <a:t>two main phases</a:t>
            </a:r>
          </a:p>
          <a:p>
            <a:pPr algn="just"/>
            <a:r>
              <a:rPr lang="en-US" sz="1800" dirty="0"/>
              <a:t>In the training phase a CAN packet is processed to extract a feature that represents a statistical behavior of the network</a:t>
            </a:r>
          </a:p>
          <a:p>
            <a:pPr algn="just"/>
            <a:r>
              <a:rPr lang="en-US" sz="1800" dirty="0"/>
              <a:t>The same feature is extracted from an incoming packet through a CAN bus, and the DNN structure computes with the trained parameters to make the binary decision.</a:t>
            </a:r>
          </a:p>
        </p:txBody>
      </p:sp>
      <p:sp>
        <p:nvSpPr>
          <p:cNvPr id="5" name="Slide Number Placeholder 4"/>
          <p:cNvSpPr>
            <a:spLocks noGrp="1"/>
          </p:cNvSpPr>
          <p:nvPr>
            <p:ph type="sldNum" sz="quarter" idx="12"/>
          </p:nvPr>
        </p:nvSpPr>
        <p:spPr/>
        <p:txBody>
          <a:bodyPr/>
          <a:lstStyle/>
          <a:p>
            <a:fld id="{46D1E8C0-D604-40C0-9A00-A1CAFF94D1D5}" type="slidenum">
              <a:rPr lang="en-US" smtClean="0"/>
              <a:t>17</a:t>
            </a:fld>
            <a:endParaRPr lang="en-US"/>
          </a:p>
        </p:txBody>
      </p:sp>
      <p:pic>
        <p:nvPicPr>
          <p:cNvPr id="8" name="Picture 4" descr="https://journals.plos.org/plosone/article/figure/image?size=large&amp;id=10.1371/journal.pone.0155781.g00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2538" y="1847905"/>
            <a:ext cx="4940495" cy="4550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98302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Arial Rounded MT Bold" panose="020F0704030504030204" pitchFamily="34" charset="0"/>
              </a:rPr>
              <a:t>Proposed Intrusion Detection System</a:t>
            </a:r>
            <a:endParaRPr lang="en-US" sz="3600" dirty="0"/>
          </a:p>
        </p:txBody>
      </p:sp>
      <p:sp>
        <p:nvSpPr>
          <p:cNvPr id="3" name="Content Placeholder 2"/>
          <p:cNvSpPr>
            <a:spLocks noGrp="1"/>
          </p:cNvSpPr>
          <p:nvPr>
            <p:ph sz="half" idx="1"/>
          </p:nvPr>
        </p:nvSpPr>
        <p:spPr>
          <a:xfrm>
            <a:off x="816597" y="2187574"/>
            <a:ext cx="5181600" cy="4351338"/>
          </a:xfrm>
        </p:spPr>
        <p:txBody>
          <a:bodyPr>
            <a:normAutofit/>
          </a:bodyPr>
          <a:lstStyle/>
          <a:p>
            <a:pPr algn="just"/>
            <a:r>
              <a:rPr lang="en-US" sz="1800" dirty="0"/>
              <a:t>The learning structure should be configured as the DBN model </a:t>
            </a:r>
          </a:p>
          <a:p>
            <a:pPr algn="just"/>
            <a:r>
              <a:rPr lang="en-US" sz="1800" dirty="0"/>
              <a:t>To this aim, the final classification layer including label information is added to the top layer of the DBN model to construct the deep learning structure. </a:t>
            </a:r>
          </a:p>
          <a:p>
            <a:pPr algn="just"/>
            <a:r>
              <a:rPr lang="en-US" sz="1800" dirty="0" err="1"/>
              <a:t>fig.b</a:t>
            </a:r>
            <a:r>
              <a:rPr lang="en-US" sz="1800" dirty="0"/>
              <a:t> shows The modified structure into the deep feed-forward ANN structure where the structure is trained with the bottom-up supervised learning manner , owing to the label information y</a:t>
            </a:r>
          </a:p>
        </p:txBody>
      </p:sp>
      <p:sp>
        <p:nvSpPr>
          <p:cNvPr id="5" name="Slide Number Placeholder 4"/>
          <p:cNvSpPr>
            <a:spLocks noGrp="1"/>
          </p:cNvSpPr>
          <p:nvPr>
            <p:ph type="sldNum" sz="quarter" idx="12"/>
          </p:nvPr>
        </p:nvSpPr>
        <p:spPr/>
        <p:txBody>
          <a:bodyPr/>
          <a:lstStyle/>
          <a:p>
            <a:fld id="{46D1E8C0-D604-40C0-9A00-A1CAFF94D1D5}" type="slidenum">
              <a:rPr lang="en-US" smtClean="0"/>
              <a:t>18</a:t>
            </a:fld>
            <a:endParaRPr lang="en-US"/>
          </a:p>
        </p:txBody>
      </p:sp>
      <p:pic>
        <p:nvPicPr>
          <p:cNvPr id="6" name="Picture 2" descr="https://journals.plos.org/plosone/article/figure/image?size=large&amp;id=10.1371/journal.pone.0155781.g003"/>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6737554" y="2482600"/>
            <a:ext cx="4481704" cy="308183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7131885" y="5807631"/>
            <a:ext cx="3447510" cy="553998"/>
          </a:xfrm>
          <a:prstGeom prst="rect">
            <a:avLst/>
          </a:prstGeom>
        </p:spPr>
        <p:txBody>
          <a:bodyPr wrap="square">
            <a:spAutoFit/>
          </a:bodyPr>
          <a:lstStyle/>
          <a:p>
            <a:pPr algn="just"/>
            <a:r>
              <a:rPr lang="en-US" sz="1000" dirty="0">
                <a:latin typeface="+mj-lt"/>
              </a:rPr>
              <a:t>DBN structure with n hidden layers built with a top-down manner and (b) DNN structure involving the </a:t>
            </a:r>
            <a:r>
              <a:rPr lang="en-US" sz="1000" dirty="0" err="1">
                <a:latin typeface="+mj-lt"/>
              </a:rPr>
              <a:t>pretrained</a:t>
            </a:r>
            <a:r>
              <a:rPr lang="en-US" sz="1000" dirty="0">
                <a:latin typeface="+mj-lt"/>
              </a:rPr>
              <a:t> </a:t>
            </a:r>
            <a:r>
              <a:rPr lang="en-US" sz="1000" dirty="0" err="1">
                <a:latin typeface="+mj-lt"/>
              </a:rPr>
              <a:t>wight</a:t>
            </a:r>
            <a:r>
              <a:rPr lang="en-US" sz="1000" dirty="0">
                <a:latin typeface="+mj-lt"/>
              </a:rPr>
              <a:t> parameters in n hidden layers built with a bottom-up manner.</a:t>
            </a:r>
          </a:p>
        </p:txBody>
      </p:sp>
    </p:spTree>
    <p:extLst>
      <p:ext uri="{BB962C8B-B14F-4D97-AF65-F5344CB8AC3E}">
        <p14:creationId xmlns:p14="http://schemas.microsoft.com/office/powerpoint/2010/main" val="3711497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71B92-2CA6-814E-B444-35BAA91AFED9}"/>
              </a:ext>
            </a:extLst>
          </p:cNvPr>
          <p:cNvSpPr>
            <a:spLocks noGrp="1"/>
          </p:cNvSpPr>
          <p:nvPr>
            <p:ph type="title"/>
          </p:nvPr>
        </p:nvSpPr>
        <p:spPr/>
        <p:txBody>
          <a:bodyPr>
            <a:normAutofit/>
          </a:bodyPr>
          <a:lstStyle/>
          <a:p>
            <a:r>
              <a:rPr lang="en-CA" sz="3600" dirty="0">
                <a:latin typeface="Arial Rounded MT Bold" panose="020F0704030504030204" pitchFamily="34" charset="77"/>
              </a:rPr>
              <a:t>CAN Packet Feature</a:t>
            </a:r>
            <a:endParaRPr lang="en-US" sz="3600" dirty="0">
              <a:latin typeface="Arial Rounded MT Bold" panose="020F0704030504030204" pitchFamily="34" charset="77"/>
            </a:endParaRPr>
          </a:p>
        </p:txBody>
      </p:sp>
      <p:sp>
        <p:nvSpPr>
          <p:cNvPr id="3" name="Content Placeholder 2">
            <a:extLst>
              <a:ext uri="{FF2B5EF4-FFF2-40B4-BE49-F238E27FC236}">
                <a16:creationId xmlns:a16="http://schemas.microsoft.com/office/drawing/2014/main" id="{2F07A17F-3BC8-D440-A313-32A37A8D5A41}"/>
              </a:ext>
            </a:extLst>
          </p:cNvPr>
          <p:cNvSpPr>
            <a:spLocks noGrp="1"/>
          </p:cNvSpPr>
          <p:nvPr>
            <p:ph sz="half" idx="1"/>
          </p:nvPr>
        </p:nvSpPr>
        <p:spPr>
          <a:xfrm>
            <a:off x="838200" y="2047300"/>
            <a:ext cx="5181600" cy="4351338"/>
          </a:xfrm>
        </p:spPr>
        <p:txBody>
          <a:bodyPr>
            <a:noAutofit/>
          </a:bodyPr>
          <a:lstStyle/>
          <a:p>
            <a:pPr algn="just"/>
            <a:r>
              <a:rPr lang="en-US" sz="2000" dirty="0"/>
              <a:t>The proposed technique regards mode information and value information</a:t>
            </a:r>
          </a:p>
          <a:p>
            <a:pPr algn="just"/>
            <a:endParaRPr lang="en-US" sz="2000" dirty="0"/>
          </a:p>
          <a:p>
            <a:pPr algn="just"/>
            <a:r>
              <a:rPr lang="en-US" sz="2000" dirty="0"/>
              <a:t>The mode information represents a command state of an ECU, </a:t>
            </a:r>
          </a:p>
          <a:p>
            <a:pPr algn="just"/>
            <a:r>
              <a:rPr lang="en-US" sz="2000" dirty="0"/>
              <a:t>the value information represents the value of the mode</a:t>
            </a:r>
          </a:p>
          <a:p>
            <a:pPr algn="just"/>
            <a:endParaRPr lang="en-US" sz="2000" dirty="0">
              <a:solidFill>
                <a:schemeClr val="accent1">
                  <a:lumMod val="75000"/>
                </a:schemeClr>
              </a:solidFill>
            </a:endParaRPr>
          </a:p>
          <a:p>
            <a:pPr algn="just"/>
            <a:r>
              <a:rPr lang="en-CA" sz="2000" dirty="0"/>
              <a:t>value information is only used for the training phase. mode information used in the detection phase</a:t>
            </a:r>
          </a:p>
          <a:p>
            <a:pPr algn="just"/>
            <a:endParaRPr lang="en-US" sz="2000" dirty="0"/>
          </a:p>
        </p:txBody>
      </p:sp>
      <p:sp>
        <p:nvSpPr>
          <p:cNvPr id="4" name="Content Placeholder 3">
            <a:extLst>
              <a:ext uri="{FF2B5EF4-FFF2-40B4-BE49-F238E27FC236}">
                <a16:creationId xmlns:a16="http://schemas.microsoft.com/office/drawing/2014/main" id="{2492F9B6-9E03-EE48-948D-44701689C445}"/>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9077D7DE-299D-E64C-BE62-060D60B733FC}"/>
              </a:ext>
            </a:extLst>
          </p:cNvPr>
          <p:cNvSpPr>
            <a:spLocks noGrp="1"/>
          </p:cNvSpPr>
          <p:nvPr>
            <p:ph type="sldNum" sz="quarter" idx="12"/>
          </p:nvPr>
        </p:nvSpPr>
        <p:spPr/>
        <p:txBody>
          <a:bodyPr/>
          <a:lstStyle/>
          <a:p>
            <a:fld id="{46D1E8C0-D604-40C0-9A00-A1CAFF94D1D5}" type="slidenum">
              <a:rPr lang="en-US" smtClean="0"/>
              <a:t>19</a:t>
            </a:fld>
            <a:endParaRPr lang="en-US"/>
          </a:p>
        </p:txBody>
      </p:sp>
      <p:pic>
        <p:nvPicPr>
          <p:cNvPr id="6" name="Picture 8" descr="https://journals.plos.org/plosone/article/figure/image?size=large&amp;id=10.1371/journal.pone.0155781.g006">
            <a:extLst>
              <a:ext uri="{FF2B5EF4-FFF2-40B4-BE49-F238E27FC236}">
                <a16:creationId xmlns:a16="http://schemas.microsoft.com/office/drawing/2014/main" id="{1DD62A46-6B90-1B45-891D-5F32698E9A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39345" y="1805711"/>
            <a:ext cx="4636687" cy="4578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1517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a:latin typeface="Arial Rounded MT Bold" panose="020F0704030504030204" pitchFamily="34" charset="0"/>
              </a:rPr>
              <a:t>Table of content </a:t>
            </a:r>
            <a:endParaRPr lang="en-US" sz="3600" dirty="0">
              <a:latin typeface="Arial Rounded MT Bold" panose="020F0704030504030204" pitchFamily="34" charset="0"/>
            </a:endParaRPr>
          </a:p>
        </p:txBody>
      </p:sp>
      <p:sp>
        <p:nvSpPr>
          <p:cNvPr id="3" name="Content Placeholder 2"/>
          <p:cNvSpPr>
            <a:spLocks noGrp="1"/>
          </p:cNvSpPr>
          <p:nvPr>
            <p:ph idx="1"/>
          </p:nvPr>
        </p:nvSpPr>
        <p:spPr/>
        <p:txBody>
          <a:bodyPr>
            <a:normAutofit/>
          </a:bodyPr>
          <a:lstStyle/>
          <a:p>
            <a:r>
              <a:rPr lang="en-US" sz="2400" dirty="0">
                <a:ea typeface="Tahoma" panose="020B0604030504040204" pitchFamily="34" charset="0"/>
                <a:cs typeface="Arial" panose="020B0604020202020204" pitchFamily="34" charset="0"/>
              </a:rPr>
              <a:t>Introduction </a:t>
            </a:r>
          </a:p>
          <a:p>
            <a:pPr lvl="1"/>
            <a:r>
              <a:rPr lang="en-US" sz="2000" dirty="0">
                <a:ea typeface="Tahoma" panose="020B0604030504040204" pitchFamily="34" charset="0"/>
                <a:cs typeface="Arial" panose="020B0604020202020204" pitchFamily="34" charset="0"/>
              </a:rPr>
              <a:t>EDU</a:t>
            </a:r>
          </a:p>
          <a:p>
            <a:pPr lvl="1"/>
            <a:r>
              <a:rPr lang="en-US" sz="2000" dirty="0">
                <a:ea typeface="Tahoma" panose="020B0604030504040204" pitchFamily="34" charset="0"/>
                <a:cs typeface="Arial" panose="020B0604020202020204" pitchFamily="34" charset="0"/>
              </a:rPr>
              <a:t>CAN</a:t>
            </a:r>
          </a:p>
          <a:p>
            <a:r>
              <a:rPr lang="en-US" sz="2400" dirty="0">
                <a:ea typeface="Tahoma" panose="020B0604030504040204" pitchFamily="34" charset="0"/>
                <a:cs typeface="Arial" panose="020B0604020202020204" pitchFamily="34" charset="0"/>
              </a:rPr>
              <a:t>Previous work</a:t>
            </a:r>
          </a:p>
          <a:p>
            <a:pPr lvl="1"/>
            <a:r>
              <a:rPr lang="en-US" sz="2000" dirty="0">
                <a:ea typeface="Tahoma" panose="020B0604030504040204" pitchFamily="34" charset="0"/>
                <a:cs typeface="Arial" panose="020B0604020202020204" pitchFamily="34" charset="0"/>
              </a:rPr>
              <a:t>Intrusion Detection with Machine Learning</a:t>
            </a:r>
          </a:p>
          <a:p>
            <a:r>
              <a:rPr lang="en-US" sz="2400" dirty="0">
                <a:ea typeface="Tahoma" panose="020B0604030504040204" pitchFamily="34" charset="0"/>
                <a:cs typeface="Arial" panose="020B0604020202020204" pitchFamily="34" charset="0"/>
              </a:rPr>
              <a:t>Deep Learning for Classification</a:t>
            </a:r>
          </a:p>
          <a:p>
            <a:r>
              <a:rPr lang="en-US" sz="2400" dirty="0">
                <a:ea typeface="Tahoma" panose="020B0604030504040204" pitchFamily="34" charset="0"/>
                <a:cs typeface="Arial" panose="020B0604020202020204" pitchFamily="34" charset="0"/>
              </a:rPr>
              <a:t>Deep Belief Network</a:t>
            </a:r>
          </a:p>
          <a:p>
            <a:r>
              <a:rPr lang="en-US" sz="2400" dirty="0">
                <a:ea typeface="Tahoma" panose="020B0604030504040204" pitchFamily="34" charset="0"/>
                <a:cs typeface="Arial" panose="020B0604020202020204" pitchFamily="34" charset="0"/>
              </a:rPr>
              <a:t>Proposed method with DNN</a:t>
            </a:r>
          </a:p>
          <a:p>
            <a:r>
              <a:rPr lang="en-US" sz="2400" dirty="0">
                <a:ea typeface="Tahoma" panose="020B0604030504040204" pitchFamily="34" charset="0"/>
                <a:cs typeface="Arial" panose="020B0604020202020204" pitchFamily="34" charset="0"/>
              </a:rPr>
              <a:t>Conclusion</a:t>
            </a:r>
          </a:p>
          <a:p>
            <a:endParaRPr lang="en-US" sz="2400" dirty="0">
              <a:ea typeface="Tahoma" panose="020B0604030504040204" pitchFamily="34" charset="0"/>
              <a:cs typeface="Tahoma" panose="020B0604030504040204" pitchFamily="34" charset="0"/>
            </a:endParaRPr>
          </a:p>
        </p:txBody>
      </p:sp>
      <p:sp>
        <p:nvSpPr>
          <p:cNvPr id="5" name="Slide Number Placeholder 4"/>
          <p:cNvSpPr>
            <a:spLocks noGrp="1"/>
          </p:cNvSpPr>
          <p:nvPr>
            <p:ph type="sldNum" sz="quarter" idx="12"/>
          </p:nvPr>
        </p:nvSpPr>
        <p:spPr/>
        <p:txBody>
          <a:bodyPr/>
          <a:lstStyle/>
          <a:p>
            <a:fld id="{46D1E8C0-D604-40C0-9A00-A1CAFF94D1D5}" type="slidenum">
              <a:rPr lang="en-US" smtClean="0"/>
              <a:t>2</a:t>
            </a:fld>
            <a:endParaRPr lang="en-US"/>
          </a:p>
        </p:txBody>
      </p:sp>
    </p:spTree>
    <p:extLst>
      <p:ext uri="{BB962C8B-B14F-4D97-AF65-F5344CB8AC3E}">
        <p14:creationId xmlns:p14="http://schemas.microsoft.com/office/powerpoint/2010/main" val="7474713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0470E-094C-4545-BF03-A86F773914D0}"/>
              </a:ext>
            </a:extLst>
          </p:cNvPr>
          <p:cNvSpPr>
            <a:spLocks noGrp="1"/>
          </p:cNvSpPr>
          <p:nvPr>
            <p:ph type="title"/>
          </p:nvPr>
        </p:nvSpPr>
        <p:spPr/>
        <p:txBody>
          <a:bodyPr>
            <a:normAutofit/>
          </a:bodyPr>
          <a:lstStyle/>
          <a:p>
            <a:r>
              <a:rPr lang="en-CA" sz="3600" dirty="0">
                <a:latin typeface="Arial Rounded MT Bold" panose="020F0704030504030204" pitchFamily="34" charset="77"/>
              </a:rPr>
              <a:t>Training the Deep Neural Network Structure</a:t>
            </a:r>
            <a:endParaRPr lang="en-US" sz="3600" dirty="0">
              <a:latin typeface="Arial Rounded MT Bold" panose="020F0704030504030204" pitchFamily="34" charset="77"/>
            </a:endParaRPr>
          </a:p>
        </p:txBody>
      </p:sp>
      <p:sp>
        <p:nvSpPr>
          <p:cNvPr id="3" name="Content Placeholder 2">
            <a:extLst>
              <a:ext uri="{FF2B5EF4-FFF2-40B4-BE49-F238E27FC236}">
                <a16:creationId xmlns:a16="http://schemas.microsoft.com/office/drawing/2014/main" id="{D65C8003-5968-7B46-99F6-15D33B6AC38B}"/>
              </a:ext>
            </a:extLst>
          </p:cNvPr>
          <p:cNvSpPr>
            <a:spLocks noGrp="1"/>
          </p:cNvSpPr>
          <p:nvPr>
            <p:ph sz="half" idx="1"/>
          </p:nvPr>
        </p:nvSpPr>
        <p:spPr>
          <a:xfrm>
            <a:off x="838200" y="2227410"/>
            <a:ext cx="4965700" cy="4351338"/>
          </a:xfrm>
        </p:spPr>
        <p:txBody>
          <a:bodyPr>
            <a:normAutofit/>
          </a:bodyPr>
          <a:lstStyle/>
          <a:p>
            <a:pPr algn="just"/>
            <a:r>
              <a:rPr lang="en-CA" sz="1800" dirty="0">
                <a:cs typeface="Times New Roman" panose="02020603050405020304" pitchFamily="18" charset="0"/>
              </a:rPr>
              <a:t>The learning mechanism of the proposed DNN structure to classify a normal packet and an attack packet is explained</a:t>
            </a:r>
          </a:p>
          <a:p>
            <a:pPr marL="0" indent="0" algn="just">
              <a:buNone/>
            </a:pPr>
            <a:endParaRPr lang="en-CA" sz="1800" dirty="0">
              <a:cs typeface="Times New Roman" panose="02020603050405020304" pitchFamily="18" charset="0"/>
            </a:endParaRPr>
          </a:p>
          <a:p>
            <a:pPr algn="just"/>
            <a:r>
              <a:rPr lang="en-CA" sz="1800" dirty="0"/>
              <a:t>The feature vector (P) is inputted to the input nodes of the structure</a:t>
            </a:r>
          </a:p>
          <a:p>
            <a:pPr marL="0" indent="0" algn="just">
              <a:buNone/>
            </a:pPr>
            <a:endParaRPr lang="en-CA" sz="1800" dirty="0">
              <a:cs typeface="Times New Roman" panose="02020603050405020304" pitchFamily="18" charset="0"/>
            </a:endParaRPr>
          </a:p>
          <a:p>
            <a:pPr algn="just"/>
            <a:r>
              <a:rPr lang="en-CA" sz="1800" dirty="0"/>
              <a:t>An activation function using rectified linear unit (</a:t>
            </a:r>
            <a:r>
              <a:rPr lang="en-CA" sz="1800" dirty="0" err="1"/>
              <a:t>ReLU</a:t>
            </a:r>
            <a:r>
              <a:rPr lang="en-CA" sz="1800" dirty="0"/>
              <a:t>)</a:t>
            </a:r>
          </a:p>
          <a:p>
            <a:pPr marL="0" indent="0" algn="just">
              <a:buNone/>
            </a:pPr>
            <a:endParaRPr lang="en-CA" sz="1800" dirty="0">
              <a:cs typeface="Times New Roman" panose="02020603050405020304" pitchFamily="18" charset="0"/>
            </a:endParaRPr>
          </a:p>
          <a:p>
            <a:pPr marL="0" indent="0" algn="just">
              <a:buNone/>
            </a:pPr>
            <a:endParaRPr lang="en-CA" sz="1800" dirty="0">
              <a:cs typeface="Times New Roman" panose="02020603050405020304" pitchFamily="18" charset="0"/>
            </a:endParaRPr>
          </a:p>
          <a:p>
            <a:pPr algn="just"/>
            <a:endParaRPr lang="en-US" sz="1800" dirty="0">
              <a:cs typeface="Times New Roman" panose="02020603050405020304" pitchFamily="18" charset="0"/>
            </a:endParaRPr>
          </a:p>
        </p:txBody>
      </p:sp>
      <p:sp>
        <p:nvSpPr>
          <p:cNvPr id="5" name="Slide Number Placeholder 4">
            <a:extLst>
              <a:ext uri="{FF2B5EF4-FFF2-40B4-BE49-F238E27FC236}">
                <a16:creationId xmlns:a16="http://schemas.microsoft.com/office/drawing/2014/main" id="{E072B2AD-AB20-B546-A192-709FEFF65791}"/>
              </a:ext>
            </a:extLst>
          </p:cNvPr>
          <p:cNvSpPr>
            <a:spLocks noGrp="1"/>
          </p:cNvSpPr>
          <p:nvPr>
            <p:ph type="sldNum" sz="quarter" idx="12"/>
          </p:nvPr>
        </p:nvSpPr>
        <p:spPr/>
        <p:txBody>
          <a:bodyPr/>
          <a:lstStyle/>
          <a:p>
            <a:fld id="{46D1E8C0-D604-40C0-9A00-A1CAFF94D1D5}" type="slidenum">
              <a:rPr lang="en-US" smtClean="0"/>
              <a:t>20</a:t>
            </a:fld>
            <a:endParaRPr lang="en-US"/>
          </a:p>
        </p:txBody>
      </p:sp>
      <p:pic>
        <p:nvPicPr>
          <p:cNvPr id="6" name="Picture 4" descr="https://journals.plos.org/plosone/article/figure/image?size=large&amp;id=10.1371/journal.pone.0155781.g007">
            <a:extLst>
              <a:ext uri="{FF2B5EF4-FFF2-40B4-BE49-F238E27FC236}">
                <a16:creationId xmlns:a16="http://schemas.microsoft.com/office/drawing/2014/main" id="{43BAC348-65C1-1F47-B3BB-E2F08DEB50CE}"/>
              </a:ext>
            </a:extLst>
          </p:cNvPr>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6280150" y="2413794"/>
            <a:ext cx="4965700" cy="317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29359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Arial Rounded MT Bold" panose="020F0704030504030204" pitchFamily="34" charset="0"/>
              </a:rPr>
              <a:t>Attack Detection</a:t>
            </a:r>
          </a:p>
        </p:txBody>
      </p:sp>
      <p:sp>
        <p:nvSpPr>
          <p:cNvPr id="3" name="Content Placeholder 2"/>
          <p:cNvSpPr>
            <a:spLocks noGrp="1"/>
          </p:cNvSpPr>
          <p:nvPr>
            <p:ph idx="1"/>
          </p:nvPr>
        </p:nvSpPr>
        <p:spPr>
          <a:xfrm>
            <a:off x="838200" y="2784763"/>
            <a:ext cx="10515600" cy="3392199"/>
          </a:xfrm>
        </p:spPr>
        <p:txBody>
          <a:bodyPr>
            <a:noAutofit/>
          </a:bodyPr>
          <a:lstStyle/>
          <a:p>
            <a:r>
              <a:rPr lang="en-CA" sz="1800" dirty="0"/>
              <a:t>The class of a testing CAN packet is predicted in the detection phase. </a:t>
            </a:r>
          </a:p>
          <a:p>
            <a:r>
              <a:rPr lang="en-CA" sz="1800" dirty="0"/>
              <a:t>The output is computed with the trained weight parameters and the feature set extracted from the testing CAN packet as in the training. </a:t>
            </a:r>
          </a:p>
          <a:p>
            <a:r>
              <a:rPr lang="en-CA" sz="1800" dirty="0"/>
              <a:t>The classifier provides the logistic value 0 or 1, telling if the sample is normal packet or the attack packet</a:t>
            </a:r>
          </a:p>
          <a:p>
            <a:r>
              <a:rPr lang="en-CA" sz="1800" dirty="0"/>
              <a:t>The mode information is used for identifying the scenario in the proposed method, so that the appropriate training set can be applied. </a:t>
            </a:r>
          </a:p>
          <a:p>
            <a:r>
              <a:rPr lang="en-CA" sz="1800" dirty="0"/>
              <a:t>Template matching is developed in the proposed method. The template comprising the mode information refers to the information along with the training samples used for the specific scenario. </a:t>
            </a:r>
            <a:endParaRPr lang="en-US" sz="1800" dirty="0"/>
          </a:p>
        </p:txBody>
      </p:sp>
      <p:sp>
        <p:nvSpPr>
          <p:cNvPr id="4" name="Slide Number Placeholder 3"/>
          <p:cNvSpPr>
            <a:spLocks noGrp="1"/>
          </p:cNvSpPr>
          <p:nvPr>
            <p:ph type="sldNum" sz="quarter" idx="12"/>
          </p:nvPr>
        </p:nvSpPr>
        <p:spPr/>
        <p:txBody>
          <a:bodyPr/>
          <a:lstStyle/>
          <a:p>
            <a:fld id="{46D1E8C0-D604-40C0-9A00-A1CAFF94D1D5}" type="slidenum">
              <a:rPr lang="en-US" smtClean="0"/>
              <a:t>21</a:t>
            </a:fld>
            <a:endParaRPr lang="en-US"/>
          </a:p>
        </p:txBody>
      </p:sp>
    </p:spTree>
    <p:extLst>
      <p:ext uri="{BB962C8B-B14F-4D97-AF65-F5344CB8AC3E}">
        <p14:creationId xmlns:p14="http://schemas.microsoft.com/office/powerpoint/2010/main" val="622815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Arial Rounded MT Bold" panose="020F0704030504030204" pitchFamily="34" charset="0"/>
              </a:rPr>
              <a:t>Experimental Results</a:t>
            </a:r>
            <a:br>
              <a:rPr lang="en-US" sz="3600" dirty="0">
                <a:latin typeface="Arial Rounded MT Bold" panose="020F0704030504030204" pitchFamily="34" charset="0"/>
              </a:rPr>
            </a:br>
            <a:r>
              <a:rPr lang="en-US" sz="3600" dirty="0">
                <a:solidFill>
                  <a:srgbClr val="FF3333"/>
                </a:solidFill>
                <a:latin typeface="Arial Rounded MT Bold" panose="020F0704030504030204" pitchFamily="34" charset="0"/>
              </a:rPr>
              <a:t>Dataset</a:t>
            </a:r>
          </a:p>
        </p:txBody>
      </p:sp>
      <p:sp>
        <p:nvSpPr>
          <p:cNvPr id="3" name="Content Placeholder 2"/>
          <p:cNvSpPr>
            <a:spLocks noGrp="1"/>
          </p:cNvSpPr>
          <p:nvPr>
            <p:ph idx="1"/>
          </p:nvPr>
        </p:nvSpPr>
        <p:spPr>
          <a:xfrm>
            <a:off x="838199" y="1825625"/>
            <a:ext cx="4519614" cy="4351338"/>
          </a:xfrm>
        </p:spPr>
        <p:txBody>
          <a:bodyPr>
            <a:normAutofit/>
          </a:bodyPr>
          <a:lstStyle/>
          <a:p>
            <a:pPr algn="just"/>
            <a:r>
              <a:rPr lang="en-CA" sz="1800" dirty="0"/>
              <a:t>The packets are created by the packet generator named Open Car Test-bed and Network Experiments (OCTANE)</a:t>
            </a:r>
          </a:p>
          <a:p>
            <a:pPr algn="just"/>
            <a:r>
              <a:rPr lang="en-CA" sz="1800" dirty="0"/>
              <a:t>The number of the generated packets is about 200,000 in a simulation.</a:t>
            </a:r>
          </a:p>
          <a:p>
            <a:pPr algn="just"/>
            <a:r>
              <a:rPr lang="en-CA" sz="1800" dirty="0"/>
              <a:t>To avoid the over-fitting problem, we assign 70% packets to the training data and 30% packets to the testing data</a:t>
            </a:r>
          </a:p>
          <a:p>
            <a:pPr algn="just"/>
            <a:r>
              <a:rPr lang="en-CA" sz="1800" dirty="0"/>
              <a:t>In the attack scenario some of the packets are injected and are manipulated to deceive the system. Note the attack packets are inserted with some time intervals, so that they are not burst in the in-vehicle network.</a:t>
            </a:r>
          </a:p>
          <a:p>
            <a:pPr algn="just"/>
            <a:endParaRPr lang="en-CA" sz="1800" dirty="0"/>
          </a:p>
          <a:p>
            <a:pPr algn="just"/>
            <a:endParaRPr lang="en-US" sz="1800" dirty="0"/>
          </a:p>
        </p:txBody>
      </p:sp>
      <p:sp>
        <p:nvSpPr>
          <p:cNvPr id="4" name="Slide Number Placeholder 3"/>
          <p:cNvSpPr>
            <a:spLocks noGrp="1"/>
          </p:cNvSpPr>
          <p:nvPr>
            <p:ph type="sldNum" sz="quarter" idx="12"/>
          </p:nvPr>
        </p:nvSpPr>
        <p:spPr/>
        <p:txBody>
          <a:bodyPr/>
          <a:lstStyle/>
          <a:p>
            <a:fld id="{46D1E8C0-D604-40C0-9A00-A1CAFF94D1D5}" type="slidenum">
              <a:rPr lang="en-US" smtClean="0"/>
              <a:t>22</a:t>
            </a:fld>
            <a:endParaRPr lang="en-US"/>
          </a:p>
        </p:txBody>
      </p:sp>
      <p:pic>
        <p:nvPicPr>
          <p:cNvPr id="17412" name="Picture 4" descr="https://journals.plos.org/plosone/article/figure/image?size=large&amp;id=10.1371/journal.pone.0155781.g00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20469" y="1835657"/>
            <a:ext cx="6123162" cy="3186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830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Arial Rounded MT Bold" panose="020F0704030504030204" pitchFamily="34" charset="0"/>
              </a:rPr>
              <a:t>Experimental Results</a:t>
            </a:r>
            <a:br>
              <a:rPr lang="en-US" sz="3600" dirty="0">
                <a:latin typeface="Arial Rounded MT Bold" panose="020F0704030504030204" pitchFamily="34" charset="0"/>
              </a:rPr>
            </a:br>
            <a:r>
              <a:rPr lang="en-US" sz="3600" dirty="0">
                <a:solidFill>
                  <a:srgbClr val="FF3333"/>
                </a:solidFill>
                <a:latin typeface="Arial Rounded MT Bold" panose="020F0704030504030204" pitchFamily="34" charset="0"/>
              </a:rPr>
              <a:t>Dataset</a:t>
            </a:r>
            <a:endParaRPr lang="en-US" sz="3600" dirty="0"/>
          </a:p>
        </p:txBody>
      </p:sp>
      <p:sp>
        <p:nvSpPr>
          <p:cNvPr id="3" name="Content Placeholder 2"/>
          <p:cNvSpPr>
            <a:spLocks noGrp="1"/>
          </p:cNvSpPr>
          <p:nvPr>
            <p:ph idx="1"/>
          </p:nvPr>
        </p:nvSpPr>
        <p:spPr/>
        <p:txBody>
          <a:bodyPr>
            <a:normAutofit/>
          </a:bodyPr>
          <a:lstStyle/>
          <a:p>
            <a:r>
              <a:rPr lang="en-CA" sz="2000" dirty="0"/>
              <a:t>CAN data packets considered in the experiment</a:t>
            </a:r>
          </a:p>
          <a:p>
            <a:r>
              <a:rPr lang="en-US" sz="2000" dirty="0"/>
              <a:t>The constant bit fields in the packet syntax are used for the mode information while the variables denoted by </a:t>
            </a:r>
            <a:r>
              <a:rPr lang="el-GR" sz="2000" dirty="0"/>
              <a:t>α</a:t>
            </a:r>
            <a:r>
              <a:rPr lang="en-US" sz="2000" dirty="0" err="1"/>
              <a:t>i</a:t>
            </a:r>
            <a:r>
              <a:rPr lang="en-US" sz="2000" dirty="0"/>
              <a:t> </a:t>
            </a:r>
            <a:r>
              <a:rPr lang="el-GR" sz="2000" dirty="0"/>
              <a:t>β</a:t>
            </a:r>
            <a:r>
              <a:rPr lang="en-US" sz="2000" dirty="0" err="1"/>
              <a:t>i</a:t>
            </a:r>
            <a:r>
              <a:rPr lang="en-US" sz="2000" dirty="0"/>
              <a:t> are used for the time-varying value information. Furthermore we add a Gaussian noise into the value information to give randomness.</a:t>
            </a:r>
          </a:p>
        </p:txBody>
      </p:sp>
      <p:sp>
        <p:nvSpPr>
          <p:cNvPr id="4" name="Slide Number Placeholder 3"/>
          <p:cNvSpPr>
            <a:spLocks noGrp="1"/>
          </p:cNvSpPr>
          <p:nvPr>
            <p:ph type="sldNum" sz="quarter" idx="12"/>
          </p:nvPr>
        </p:nvSpPr>
        <p:spPr/>
        <p:txBody>
          <a:bodyPr/>
          <a:lstStyle/>
          <a:p>
            <a:fld id="{46D1E8C0-D604-40C0-9A00-A1CAFF94D1D5}" type="slidenum">
              <a:rPr lang="en-US" smtClean="0"/>
              <a:t>23</a:t>
            </a:fld>
            <a:endParaRPr lang="en-US"/>
          </a:p>
        </p:txBody>
      </p:sp>
      <p:pic>
        <p:nvPicPr>
          <p:cNvPr id="5" name="Picture 4"/>
          <p:cNvPicPr>
            <a:picLocks noChangeAspect="1"/>
          </p:cNvPicPr>
          <p:nvPr/>
        </p:nvPicPr>
        <p:blipFill>
          <a:blip r:embed="rId2"/>
          <a:stretch>
            <a:fillRect/>
          </a:stretch>
        </p:blipFill>
        <p:spPr>
          <a:xfrm>
            <a:off x="1085850" y="4291013"/>
            <a:ext cx="10020300" cy="1885950"/>
          </a:xfrm>
          <a:prstGeom prst="rect">
            <a:avLst/>
          </a:prstGeom>
        </p:spPr>
      </p:pic>
    </p:spTree>
    <p:extLst>
      <p:ext uri="{BB962C8B-B14F-4D97-AF65-F5344CB8AC3E}">
        <p14:creationId xmlns:p14="http://schemas.microsoft.com/office/powerpoint/2010/main" val="18291926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A74AE-CE6E-7441-B787-A8DEC54F0DA5}"/>
              </a:ext>
            </a:extLst>
          </p:cNvPr>
          <p:cNvSpPr>
            <a:spLocks noGrp="1"/>
          </p:cNvSpPr>
          <p:nvPr>
            <p:ph type="title"/>
          </p:nvPr>
        </p:nvSpPr>
        <p:spPr/>
        <p:txBody>
          <a:bodyPr>
            <a:normAutofit/>
          </a:bodyPr>
          <a:lstStyle/>
          <a:p>
            <a:r>
              <a:rPr lang="en-US" sz="3600" dirty="0">
                <a:solidFill>
                  <a:srgbClr val="FF0000"/>
                </a:solidFill>
                <a:latin typeface="Arial Rounded MT Bold" panose="020F0704030504030204" pitchFamily="34" charset="77"/>
              </a:rPr>
              <a:t>Conclusion</a:t>
            </a:r>
            <a:endParaRPr lang="en-US" sz="3600" dirty="0"/>
          </a:p>
        </p:txBody>
      </p:sp>
      <p:sp>
        <p:nvSpPr>
          <p:cNvPr id="3" name="Content Placeholder 2">
            <a:extLst>
              <a:ext uri="{FF2B5EF4-FFF2-40B4-BE49-F238E27FC236}">
                <a16:creationId xmlns:a16="http://schemas.microsoft.com/office/drawing/2014/main" id="{7177AFA1-5533-7D44-8541-0EEAAD547808}"/>
              </a:ext>
            </a:extLst>
          </p:cNvPr>
          <p:cNvSpPr>
            <a:spLocks noGrp="1"/>
          </p:cNvSpPr>
          <p:nvPr>
            <p:ph sz="half" idx="1"/>
          </p:nvPr>
        </p:nvSpPr>
        <p:spPr>
          <a:xfrm>
            <a:off x="838200" y="2479963"/>
            <a:ext cx="5181600" cy="3696999"/>
          </a:xfrm>
        </p:spPr>
        <p:txBody>
          <a:bodyPr>
            <a:normAutofit/>
          </a:bodyPr>
          <a:lstStyle/>
          <a:p>
            <a:r>
              <a:rPr lang="en-CA" sz="1800" dirty="0"/>
              <a:t>The total accuracy is about 97.8%</a:t>
            </a:r>
          </a:p>
          <a:p>
            <a:r>
              <a:rPr lang="en-CA" sz="1800" dirty="0"/>
              <a:t>The ANN structure suffers from the vanishing gradient problem, causing the unstable performances with the number of the layers</a:t>
            </a:r>
          </a:p>
          <a:p>
            <a:r>
              <a:rPr lang="en-CA" sz="1800" dirty="0"/>
              <a:t>DNN(M+V) is the best-performing method.</a:t>
            </a:r>
          </a:p>
          <a:p>
            <a:endParaRPr lang="en-US" sz="1800" dirty="0"/>
          </a:p>
        </p:txBody>
      </p:sp>
      <p:sp>
        <p:nvSpPr>
          <p:cNvPr id="4" name="Content Placeholder 3">
            <a:extLst>
              <a:ext uri="{FF2B5EF4-FFF2-40B4-BE49-F238E27FC236}">
                <a16:creationId xmlns:a16="http://schemas.microsoft.com/office/drawing/2014/main" id="{CB81DA5B-8F46-6041-BABC-ECD1E42A20A8}"/>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F647F1A2-9165-514B-852A-61F6A85A2554}"/>
              </a:ext>
            </a:extLst>
          </p:cNvPr>
          <p:cNvSpPr>
            <a:spLocks noGrp="1"/>
          </p:cNvSpPr>
          <p:nvPr>
            <p:ph type="sldNum" sz="quarter" idx="12"/>
          </p:nvPr>
        </p:nvSpPr>
        <p:spPr/>
        <p:txBody>
          <a:bodyPr/>
          <a:lstStyle/>
          <a:p>
            <a:fld id="{46D1E8C0-D604-40C0-9A00-A1CAFF94D1D5}" type="slidenum">
              <a:rPr lang="en-US" smtClean="0"/>
              <a:t>24</a:t>
            </a:fld>
            <a:endParaRPr lang="en-US"/>
          </a:p>
        </p:txBody>
      </p:sp>
      <p:pic>
        <p:nvPicPr>
          <p:cNvPr id="6" name="Picture 4" descr="https://journals.plos.org/plosone/article/figure/image?size=large&amp;id=10.1371/journal.pone.0155781.g012">
            <a:extLst>
              <a:ext uri="{FF2B5EF4-FFF2-40B4-BE49-F238E27FC236}">
                <a16:creationId xmlns:a16="http://schemas.microsoft.com/office/drawing/2014/main" id="{5B2C235C-353A-C14A-B7E7-EE358FCDEE3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1940934"/>
            <a:ext cx="5434806" cy="4120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162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normAutofit fontScale="92500" lnSpcReduction="20000"/>
          </a:bodyPr>
          <a:lstStyle/>
          <a:p>
            <a:pPr marL="0" indent="0">
              <a:lnSpc>
                <a:spcPct val="120000"/>
              </a:lnSpc>
              <a:buNone/>
            </a:pPr>
            <a:endParaRPr lang="en-US" sz="2400" dirty="0"/>
          </a:p>
          <a:p>
            <a:pPr>
              <a:lnSpc>
                <a:spcPct val="120000"/>
              </a:lnSpc>
            </a:pPr>
            <a:r>
              <a:rPr lang="en-US" sz="2400" dirty="0"/>
              <a:t>We trained the parameters of DNN with probability-  based feature vectors extracted from the in-vehicular network packets by using unsupervised pre-training method of deep belief networks, followed by the conventional stochastic gradient descent method.</a:t>
            </a:r>
          </a:p>
          <a:p>
            <a:pPr>
              <a:lnSpc>
                <a:spcPct val="120000"/>
              </a:lnSpc>
            </a:pPr>
            <a:r>
              <a:rPr lang="en-US" sz="2400" dirty="0"/>
              <a:t> We also proposed a novel feature vector comprising the mode information and the value information extracted from the network packets, and they are efficiently used in the training and the testing. It was demonstrated with experimental results that the proposed technique could provide a real-time response to the attack with a significantly accurate detection ratio about 98% on average when the computational complexity with the number of the layers is modestly small.</a:t>
            </a:r>
          </a:p>
        </p:txBody>
      </p:sp>
      <p:sp>
        <p:nvSpPr>
          <p:cNvPr id="4" name="Slide Number Placeholder 3"/>
          <p:cNvSpPr>
            <a:spLocks noGrp="1"/>
          </p:cNvSpPr>
          <p:nvPr>
            <p:ph type="sldNum" sz="quarter" idx="12"/>
          </p:nvPr>
        </p:nvSpPr>
        <p:spPr/>
        <p:txBody>
          <a:bodyPr/>
          <a:lstStyle/>
          <a:p>
            <a:fld id="{46D1E8C0-D604-40C0-9A00-A1CAFF94D1D5}" type="slidenum">
              <a:rPr lang="en-US" smtClean="0"/>
              <a:t>25</a:t>
            </a:fld>
            <a:endParaRPr lang="en-US"/>
          </a:p>
        </p:txBody>
      </p:sp>
    </p:spTree>
    <p:extLst>
      <p:ext uri="{BB962C8B-B14F-4D97-AF65-F5344CB8AC3E}">
        <p14:creationId xmlns:p14="http://schemas.microsoft.com/office/powerpoint/2010/main" val="1014320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D338F-DC04-6B4E-92CF-C937579803F0}"/>
              </a:ext>
            </a:extLst>
          </p:cNvPr>
          <p:cNvSpPr>
            <a:spLocks noGrp="1"/>
          </p:cNvSpPr>
          <p:nvPr>
            <p:ph type="title"/>
          </p:nvPr>
        </p:nvSpPr>
        <p:spPr/>
        <p:txBody>
          <a:bodyPr>
            <a:normAutofit/>
          </a:bodyPr>
          <a:lstStyle/>
          <a:p>
            <a:r>
              <a:rPr lang="en-US" sz="3600" dirty="0">
                <a:solidFill>
                  <a:srgbClr val="FF0000"/>
                </a:solidFill>
                <a:latin typeface="Arial Rounded MT Bold" panose="020F0704030504030204" pitchFamily="34" charset="77"/>
              </a:rPr>
              <a:t>Conclusion</a:t>
            </a:r>
          </a:p>
        </p:txBody>
      </p:sp>
      <p:sp>
        <p:nvSpPr>
          <p:cNvPr id="3" name="Content Placeholder 2">
            <a:extLst>
              <a:ext uri="{FF2B5EF4-FFF2-40B4-BE49-F238E27FC236}">
                <a16:creationId xmlns:a16="http://schemas.microsoft.com/office/drawing/2014/main" id="{286288F1-81A9-2E47-A569-6D48E774A781}"/>
              </a:ext>
            </a:extLst>
          </p:cNvPr>
          <p:cNvSpPr>
            <a:spLocks noGrp="1"/>
          </p:cNvSpPr>
          <p:nvPr>
            <p:ph idx="1"/>
          </p:nvPr>
        </p:nvSpPr>
        <p:spPr/>
        <p:txBody>
          <a:bodyPr>
            <a:noAutofit/>
          </a:bodyPr>
          <a:lstStyle/>
          <a:p>
            <a:r>
              <a:rPr lang="en-CA" sz="2000" dirty="0"/>
              <a:t>an intrusion detection system using the deep neural network (DNN) structure is proposed to secure the in-vehicular network. </a:t>
            </a:r>
          </a:p>
          <a:p>
            <a:r>
              <a:rPr lang="en-CA" sz="2000" dirty="0"/>
              <a:t>The proposed technique trains high-dimensional CAN packet data after the dimension reduction to figure out the underlying statistical properties of normal and attack packets, and, in defense, it extracts the corresponding features to identify the attack. </a:t>
            </a:r>
          </a:p>
          <a:p>
            <a:r>
              <a:rPr lang="en-CA" sz="2000" dirty="0"/>
              <a:t>This work is the first to employ the deep learning structure in the IDS of in-vehicular networks, which differs from earlier ANN-based intrusion detection methods </a:t>
            </a:r>
          </a:p>
          <a:p>
            <a:r>
              <a:rPr lang="en-CA" sz="2000" dirty="0"/>
              <a:t>Unsupervised deep belief network (DBN) pre-training methods to efficiently train the parameters initializing the deep neural network. The parameters are tuned later to achieve a better classification result with the supervised learning.</a:t>
            </a:r>
          </a:p>
          <a:p>
            <a:r>
              <a:rPr lang="en-CA" sz="2000" dirty="0"/>
              <a:t> Experimental results demonstrate that the proposed method yields a superior performance in terms of a classification error with little computation complexity in the decision.</a:t>
            </a:r>
          </a:p>
          <a:p>
            <a:endParaRPr lang="en-US" sz="2000" dirty="0"/>
          </a:p>
        </p:txBody>
      </p:sp>
      <p:sp>
        <p:nvSpPr>
          <p:cNvPr id="4" name="Slide Number Placeholder 3">
            <a:extLst>
              <a:ext uri="{FF2B5EF4-FFF2-40B4-BE49-F238E27FC236}">
                <a16:creationId xmlns:a16="http://schemas.microsoft.com/office/drawing/2014/main" id="{5E1E8907-7F3C-F94F-B85B-E9BBE5F91883}"/>
              </a:ext>
            </a:extLst>
          </p:cNvPr>
          <p:cNvSpPr>
            <a:spLocks noGrp="1"/>
          </p:cNvSpPr>
          <p:nvPr>
            <p:ph type="sldNum" sz="quarter" idx="12"/>
          </p:nvPr>
        </p:nvSpPr>
        <p:spPr/>
        <p:txBody>
          <a:bodyPr/>
          <a:lstStyle/>
          <a:p>
            <a:fld id="{46D1E8C0-D604-40C0-9A00-A1CAFF94D1D5}" type="slidenum">
              <a:rPr lang="en-US" smtClean="0"/>
              <a:t>26</a:t>
            </a:fld>
            <a:endParaRPr lang="en-US"/>
          </a:p>
        </p:txBody>
      </p:sp>
    </p:spTree>
    <p:extLst>
      <p:ext uri="{BB962C8B-B14F-4D97-AF65-F5344CB8AC3E}">
        <p14:creationId xmlns:p14="http://schemas.microsoft.com/office/powerpoint/2010/main" val="21859963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Arial Rounded MT Bold" panose="020F0704030504030204" pitchFamily="34" charset="0"/>
              </a:rPr>
              <a:t>References </a:t>
            </a:r>
          </a:p>
        </p:txBody>
      </p:sp>
      <p:sp>
        <p:nvSpPr>
          <p:cNvPr id="3" name="Content Placeholder 2"/>
          <p:cNvSpPr>
            <a:spLocks noGrp="1"/>
          </p:cNvSpPr>
          <p:nvPr>
            <p:ph idx="1"/>
          </p:nvPr>
        </p:nvSpPr>
        <p:spPr/>
        <p:txBody>
          <a:bodyPr>
            <a:normAutofit/>
          </a:bodyPr>
          <a:lstStyle/>
          <a:p>
            <a:pPr marL="0" indent="0">
              <a:buNone/>
            </a:pPr>
            <a:r>
              <a:rPr lang="en-US" sz="1800" dirty="0"/>
              <a:t>1. Park T, Han C, Lee S. Development of the electronic control unit for the rack-actuating steer-by-wire using the hardware-in-the-loop simulation system. Mechatronics 2015; 15: 899–918. </a:t>
            </a:r>
            <a:r>
              <a:rPr lang="en-US" sz="1800" dirty="0" err="1"/>
              <a:t>doi</a:t>
            </a:r>
            <a:r>
              <a:rPr lang="en-US" sz="1800" dirty="0"/>
              <a:t>: 10.1016/j. mechatronics.2005.05.002</a:t>
            </a:r>
          </a:p>
          <a:p>
            <a:pPr marL="0" indent="0">
              <a:buNone/>
            </a:pPr>
            <a:r>
              <a:rPr lang="en-US" sz="1800" dirty="0"/>
              <a:t>2. Tuohy S, </a:t>
            </a:r>
            <a:r>
              <a:rPr lang="en-US" sz="1800" dirty="0" err="1"/>
              <a:t>Glavin</a:t>
            </a:r>
            <a:r>
              <a:rPr lang="en-US" sz="1800" dirty="0"/>
              <a:t> M, Hughes C, Jones E, Trivedi M, </a:t>
            </a:r>
            <a:r>
              <a:rPr lang="en-US" sz="1800" dirty="0" err="1"/>
              <a:t>Kilmartin</a:t>
            </a:r>
            <a:r>
              <a:rPr lang="en-US" sz="1800" dirty="0"/>
              <a:t> L. Intra-Vehicle Networks: a review. IEEE Trans. on Intelligent Transportation Systems 2015; 2: 534–545. </a:t>
            </a:r>
            <a:r>
              <a:rPr lang="en-US" sz="1800" dirty="0" err="1"/>
              <a:t>doi</a:t>
            </a:r>
            <a:r>
              <a:rPr lang="en-US" sz="1800" dirty="0"/>
              <a:t>: 10.1109/TITS.2014.2320605</a:t>
            </a:r>
          </a:p>
          <a:p>
            <a:pPr marL="0" indent="0">
              <a:buNone/>
            </a:pPr>
            <a:r>
              <a:rPr lang="en-US" sz="1800" dirty="0"/>
              <a:t>3. Biswas S, </a:t>
            </a:r>
            <a:r>
              <a:rPr lang="en-US" sz="1800" dirty="0" err="1"/>
              <a:t>Tatchikou</a:t>
            </a:r>
            <a:r>
              <a:rPr lang="en-US" sz="1800" dirty="0"/>
              <a:t> R, Dion F. Vehicle-to-vehicle wireless communication protocols for enhancing highway traffic safety. IEEE Signal Processing Magazine 2006; 44: 82–97.</a:t>
            </a:r>
          </a:p>
          <a:p>
            <a:pPr marL="0" indent="0">
              <a:buNone/>
            </a:pPr>
            <a:r>
              <a:rPr lang="en-US" sz="1800" dirty="0"/>
              <a:t>4. Fan Y, Dao L, </a:t>
            </a:r>
            <a:r>
              <a:rPr lang="en-US" sz="1800" dirty="0" err="1"/>
              <a:t>Crolla</a:t>
            </a:r>
            <a:r>
              <a:rPr lang="en-US" sz="1800" dirty="0"/>
              <a:t> DA. Integrated vehicle dynamics control state-of-the art review. Vehicle Power and Propulsion Conference 2008.</a:t>
            </a:r>
          </a:p>
        </p:txBody>
      </p:sp>
      <p:sp>
        <p:nvSpPr>
          <p:cNvPr id="4" name="Slide Number Placeholder 3"/>
          <p:cNvSpPr>
            <a:spLocks noGrp="1"/>
          </p:cNvSpPr>
          <p:nvPr>
            <p:ph type="sldNum" sz="quarter" idx="12"/>
          </p:nvPr>
        </p:nvSpPr>
        <p:spPr/>
        <p:txBody>
          <a:bodyPr/>
          <a:lstStyle/>
          <a:p>
            <a:fld id="{46D1E8C0-D604-40C0-9A00-A1CAFF94D1D5}" type="slidenum">
              <a:rPr lang="en-US" smtClean="0"/>
              <a:t>27</a:t>
            </a:fld>
            <a:endParaRPr lang="en-US"/>
          </a:p>
        </p:txBody>
      </p:sp>
    </p:spTree>
    <p:extLst>
      <p:ext uri="{BB962C8B-B14F-4D97-AF65-F5344CB8AC3E}">
        <p14:creationId xmlns:p14="http://schemas.microsoft.com/office/powerpoint/2010/main" val="4977026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EA6FD-F8C4-4348-BE16-E919DD90F3E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2A33C62-83A0-B14A-942D-F0205BFA763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9DE6ACD-33FD-DF47-8D0D-1B3374A0997A}"/>
              </a:ext>
            </a:extLst>
          </p:cNvPr>
          <p:cNvSpPr>
            <a:spLocks noGrp="1"/>
          </p:cNvSpPr>
          <p:nvPr>
            <p:ph type="sldNum" sz="quarter" idx="12"/>
          </p:nvPr>
        </p:nvSpPr>
        <p:spPr/>
        <p:txBody>
          <a:bodyPr/>
          <a:lstStyle/>
          <a:p>
            <a:fld id="{46D1E8C0-D604-40C0-9A00-A1CAFF94D1D5}" type="slidenum">
              <a:rPr lang="en-US" smtClean="0"/>
              <a:t>28</a:t>
            </a:fld>
            <a:endParaRPr lang="en-US"/>
          </a:p>
        </p:txBody>
      </p:sp>
    </p:spTree>
    <p:extLst>
      <p:ext uri="{BB962C8B-B14F-4D97-AF65-F5344CB8AC3E}">
        <p14:creationId xmlns:p14="http://schemas.microsoft.com/office/powerpoint/2010/main" val="26168262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71B92-2CA6-814E-B444-35BAA91AFED9}"/>
              </a:ext>
            </a:extLst>
          </p:cNvPr>
          <p:cNvSpPr>
            <a:spLocks noGrp="1"/>
          </p:cNvSpPr>
          <p:nvPr>
            <p:ph type="title"/>
          </p:nvPr>
        </p:nvSpPr>
        <p:spPr/>
        <p:txBody>
          <a:bodyPr>
            <a:normAutofit/>
          </a:bodyPr>
          <a:lstStyle/>
          <a:p>
            <a:r>
              <a:rPr lang="en-CA" sz="3600" dirty="0">
                <a:latin typeface="Arial Rounded MT Bold" panose="020F0704030504030204" pitchFamily="34" charset="77"/>
              </a:rPr>
              <a:t>CAN Packet Feature</a:t>
            </a:r>
            <a:endParaRPr lang="en-US" sz="3600" dirty="0">
              <a:latin typeface="Arial Rounded MT Bold" panose="020F0704030504030204" pitchFamily="34" charset="77"/>
            </a:endParaRPr>
          </a:p>
        </p:txBody>
      </p:sp>
      <p:sp>
        <p:nvSpPr>
          <p:cNvPr id="3" name="Content Placeholder 2">
            <a:extLst>
              <a:ext uri="{FF2B5EF4-FFF2-40B4-BE49-F238E27FC236}">
                <a16:creationId xmlns:a16="http://schemas.microsoft.com/office/drawing/2014/main" id="{2F07A17F-3BC8-D440-A313-32A37A8D5A41}"/>
              </a:ext>
            </a:extLst>
          </p:cNvPr>
          <p:cNvSpPr>
            <a:spLocks noGrp="1"/>
          </p:cNvSpPr>
          <p:nvPr>
            <p:ph sz="half" idx="1"/>
          </p:nvPr>
        </p:nvSpPr>
        <p:spPr>
          <a:xfrm>
            <a:off x="838200" y="2047300"/>
            <a:ext cx="5181600" cy="4351338"/>
          </a:xfrm>
        </p:spPr>
        <p:txBody>
          <a:bodyPr>
            <a:noAutofit/>
          </a:bodyPr>
          <a:lstStyle/>
          <a:p>
            <a:pPr algn="just"/>
            <a:r>
              <a:rPr lang="en-US" sz="2000" dirty="0"/>
              <a:t>The proposed technique regards mode information and value information</a:t>
            </a:r>
          </a:p>
          <a:p>
            <a:pPr algn="just"/>
            <a:endParaRPr lang="en-US" sz="2000" dirty="0"/>
          </a:p>
          <a:p>
            <a:pPr algn="just"/>
            <a:r>
              <a:rPr lang="en-US" sz="2000" dirty="0"/>
              <a:t>The mode information represents a command state of an ECU, </a:t>
            </a:r>
          </a:p>
          <a:p>
            <a:pPr algn="just"/>
            <a:r>
              <a:rPr lang="en-US" sz="2000" dirty="0"/>
              <a:t>the value information represents the value of the mode</a:t>
            </a:r>
          </a:p>
          <a:p>
            <a:pPr algn="just"/>
            <a:endParaRPr lang="en-US" sz="2000" dirty="0">
              <a:solidFill>
                <a:schemeClr val="accent1">
                  <a:lumMod val="75000"/>
                </a:schemeClr>
              </a:solidFill>
            </a:endParaRPr>
          </a:p>
          <a:p>
            <a:pPr algn="just"/>
            <a:r>
              <a:rPr lang="en-CA" sz="2000" dirty="0"/>
              <a:t>value information is only used for the training phase. mode information used in the detection phase</a:t>
            </a:r>
          </a:p>
          <a:p>
            <a:pPr algn="just"/>
            <a:endParaRPr lang="en-US" sz="2000" dirty="0"/>
          </a:p>
        </p:txBody>
      </p:sp>
      <p:sp>
        <p:nvSpPr>
          <p:cNvPr id="4" name="Content Placeholder 3">
            <a:extLst>
              <a:ext uri="{FF2B5EF4-FFF2-40B4-BE49-F238E27FC236}">
                <a16:creationId xmlns:a16="http://schemas.microsoft.com/office/drawing/2014/main" id="{2492F9B6-9E03-EE48-948D-44701689C445}"/>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9077D7DE-299D-E64C-BE62-060D60B733FC}"/>
              </a:ext>
            </a:extLst>
          </p:cNvPr>
          <p:cNvSpPr>
            <a:spLocks noGrp="1"/>
          </p:cNvSpPr>
          <p:nvPr>
            <p:ph type="sldNum" sz="quarter" idx="12"/>
          </p:nvPr>
        </p:nvSpPr>
        <p:spPr/>
        <p:txBody>
          <a:bodyPr/>
          <a:lstStyle/>
          <a:p>
            <a:fld id="{46D1E8C0-D604-40C0-9A00-A1CAFF94D1D5}" type="slidenum">
              <a:rPr lang="en-US" smtClean="0"/>
              <a:t>29</a:t>
            </a:fld>
            <a:endParaRPr lang="en-US"/>
          </a:p>
        </p:txBody>
      </p:sp>
      <p:pic>
        <p:nvPicPr>
          <p:cNvPr id="6" name="Picture 8" descr="https://journals.plos.org/plosone/article/figure/image?size=large&amp;id=10.1371/journal.pone.0155781.g006">
            <a:extLst>
              <a:ext uri="{FF2B5EF4-FFF2-40B4-BE49-F238E27FC236}">
                <a16:creationId xmlns:a16="http://schemas.microsoft.com/office/drawing/2014/main" id="{1DD62A46-6B90-1B45-891D-5F32698E9A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39345" y="1805711"/>
            <a:ext cx="4636687" cy="4578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5603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5" y="365125"/>
            <a:ext cx="10696575" cy="1325563"/>
          </a:xfrm>
        </p:spPr>
        <p:txBody>
          <a:bodyPr>
            <a:normAutofit/>
          </a:bodyPr>
          <a:lstStyle/>
          <a:p>
            <a:r>
              <a:rPr lang="en-US" sz="3600" dirty="0">
                <a:latin typeface="Arial Rounded MT Bold" panose="020F0704030504030204" pitchFamily="34" charset="0"/>
              </a:rPr>
              <a:t>INTRODUCTION</a:t>
            </a:r>
            <a:br>
              <a:rPr lang="en-US" sz="3600" dirty="0">
                <a:latin typeface="Arial Rounded MT Bold" panose="020F0704030504030204" pitchFamily="34" charset="0"/>
              </a:rPr>
            </a:br>
            <a:r>
              <a:rPr lang="en-US" sz="2800" dirty="0">
                <a:solidFill>
                  <a:srgbClr val="FF0000"/>
                </a:solidFill>
                <a:latin typeface="Arial Rounded MT Bold" panose="020F0704030504030204" pitchFamily="34" charset="0"/>
              </a:rPr>
              <a:t>Electronic Control Unit-ECU </a:t>
            </a:r>
          </a:p>
        </p:txBody>
      </p:sp>
      <p:sp>
        <p:nvSpPr>
          <p:cNvPr id="3" name="Content Placeholder 2"/>
          <p:cNvSpPr>
            <a:spLocks noGrp="1"/>
          </p:cNvSpPr>
          <p:nvPr>
            <p:ph idx="1"/>
          </p:nvPr>
        </p:nvSpPr>
        <p:spPr>
          <a:xfrm>
            <a:off x="471367" y="2282832"/>
            <a:ext cx="5186483" cy="4351338"/>
          </a:xfrm>
        </p:spPr>
        <p:txBody>
          <a:bodyPr>
            <a:noAutofit/>
          </a:bodyPr>
          <a:lstStyle/>
          <a:p>
            <a:pPr algn="just"/>
            <a:r>
              <a:rPr lang="en-US" sz="1800" dirty="0">
                <a:cs typeface="Times New Roman" panose="02020603050405020304" pitchFamily="18" charset="0"/>
                <a:sym typeface="Wingdings" panose="05000000000000000000" pitchFamily="2" charset="2"/>
              </a:rPr>
              <a:t>An Electronic Control Unit (ECU) is any embedded system in automotive electronics that controls and monitors one or more of the electrical systems or subsystems in a vehicle.(like BIOS) </a:t>
            </a:r>
            <a:r>
              <a:rPr lang="en-US" sz="1800" dirty="0">
                <a:solidFill>
                  <a:srgbClr val="FF0000"/>
                </a:solidFill>
                <a:cs typeface="Times New Roman" panose="02020603050405020304" pitchFamily="18" charset="0"/>
                <a:sym typeface="Wingdings" panose="05000000000000000000" pitchFamily="2" charset="2"/>
              </a:rPr>
              <a:t></a:t>
            </a:r>
            <a:r>
              <a:rPr lang="en-US" sz="1800" dirty="0">
                <a:cs typeface="Times New Roman" panose="02020603050405020304" pitchFamily="18" charset="0"/>
                <a:sym typeface="Wingdings" panose="05000000000000000000" pitchFamily="2" charset="2"/>
              </a:rPr>
              <a:t> via sensors</a:t>
            </a:r>
          </a:p>
          <a:p>
            <a:pPr algn="just"/>
            <a:endParaRPr lang="en-US" sz="1800" dirty="0">
              <a:cs typeface="Times New Roman" panose="02020603050405020304" pitchFamily="18" charset="0"/>
            </a:endParaRPr>
          </a:p>
          <a:p>
            <a:pPr algn="just"/>
            <a:r>
              <a:rPr lang="en-US" sz="1800" dirty="0">
                <a:cs typeface="Times New Roman" panose="02020603050405020304" pitchFamily="18" charset="0"/>
              </a:rPr>
              <a:t>Many different types of ECUs, including</a:t>
            </a:r>
          </a:p>
          <a:p>
            <a:pPr lvl="1" algn="just">
              <a:buFont typeface="Wingdings" pitchFamily="2" charset="2"/>
              <a:buChar char="v"/>
            </a:pPr>
            <a:r>
              <a:rPr lang="en-US" sz="1400" dirty="0">
                <a:solidFill>
                  <a:schemeClr val="tx1">
                    <a:lumMod val="65000"/>
                    <a:lumOff val="35000"/>
                  </a:schemeClr>
                </a:solidFill>
                <a:cs typeface="Times New Roman" panose="02020603050405020304" pitchFamily="18" charset="0"/>
              </a:rPr>
              <a:t>ECM (Engine Control Module), </a:t>
            </a:r>
          </a:p>
          <a:p>
            <a:pPr lvl="1" algn="just">
              <a:buFont typeface="Wingdings" pitchFamily="2" charset="2"/>
              <a:buChar char="v"/>
            </a:pPr>
            <a:r>
              <a:rPr lang="en-US" sz="1400" dirty="0">
                <a:solidFill>
                  <a:schemeClr val="tx1">
                    <a:lumMod val="65000"/>
                    <a:lumOff val="35000"/>
                  </a:schemeClr>
                </a:solidFill>
                <a:cs typeface="Times New Roman" panose="02020603050405020304" pitchFamily="18" charset="0"/>
              </a:rPr>
              <a:t>PCM (Powertrain Control Module), </a:t>
            </a:r>
          </a:p>
          <a:p>
            <a:pPr lvl="1" algn="just">
              <a:buFont typeface="Wingdings" pitchFamily="2" charset="2"/>
              <a:buChar char="v"/>
            </a:pPr>
            <a:r>
              <a:rPr lang="en-US" sz="1400" dirty="0">
                <a:solidFill>
                  <a:schemeClr val="tx1">
                    <a:lumMod val="65000"/>
                    <a:lumOff val="35000"/>
                  </a:schemeClr>
                </a:solidFill>
                <a:cs typeface="Times New Roman" panose="02020603050405020304" pitchFamily="18" charset="0"/>
              </a:rPr>
              <a:t>BCM (Brake Control Module), </a:t>
            </a:r>
          </a:p>
          <a:p>
            <a:pPr lvl="1" algn="just">
              <a:buFont typeface="Wingdings" pitchFamily="2" charset="2"/>
              <a:buChar char="v"/>
            </a:pPr>
            <a:r>
              <a:rPr lang="en-US" sz="1400" dirty="0">
                <a:solidFill>
                  <a:schemeClr val="tx1">
                    <a:lumMod val="65000"/>
                    <a:lumOff val="35000"/>
                  </a:schemeClr>
                </a:solidFill>
                <a:cs typeface="Times New Roman" panose="02020603050405020304" pitchFamily="18" charset="0"/>
              </a:rPr>
              <a:t>GEM (General Electric Module) and others</a:t>
            </a:r>
          </a:p>
          <a:p>
            <a:pPr algn="just"/>
            <a:r>
              <a:rPr lang="en-US" sz="1800" dirty="0">
                <a:cs typeface="Times New Roman" panose="02020603050405020304" pitchFamily="18" charset="0"/>
              </a:rPr>
              <a:t>Nowadays more than 150 ECUs in the car!</a:t>
            </a:r>
          </a:p>
        </p:txBody>
      </p:sp>
      <p:pic>
        <p:nvPicPr>
          <p:cNvPr id="2050" name="Picture 2" descr="Image result for controller area network (can) data packet"/>
          <p:cNvPicPr>
            <a:picLocks noChangeAspect="1" noChangeArrowheads="1"/>
          </p:cNvPicPr>
          <p:nvPr/>
        </p:nvPicPr>
        <p:blipFill rotWithShape="1">
          <a:blip r:embed="rId3">
            <a:extLst>
              <a:ext uri="{28A0092B-C50C-407E-A947-70E740481C1C}">
                <a14:useLocalDpi xmlns:a14="http://schemas.microsoft.com/office/drawing/2010/main" val="0"/>
              </a:ext>
            </a:extLst>
          </a:blip>
          <a:srcRect t="2467"/>
          <a:stretch/>
        </p:blipFill>
        <p:spPr bwMode="auto">
          <a:xfrm>
            <a:off x="6286621" y="2578758"/>
            <a:ext cx="5905379" cy="353629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46D1E8C0-D604-40C0-9A00-A1CAFF94D1D5}" type="slidenum">
              <a:rPr lang="en-US" smtClean="0"/>
              <a:t>3</a:t>
            </a:fld>
            <a:endParaRPr lang="en-US"/>
          </a:p>
        </p:txBody>
      </p:sp>
    </p:spTree>
    <p:extLst>
      <p:ext uri="{BB962C8B-B14F-4D97-AF65-F5344CB8AC3E}">
        <p14:creationId xmlns:p14="http://schemas.microsoft.com/office/powerpoint/2010/main" val="1865461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Rounded MT Bold" panose="020F0704030504030204" pitchFamily="34" charset="0"/>
              </a:rPr>
              <a:t>Appendix </a:t>
            </a:r>
          </a:p>
        </p:txBody>
      </p:sp>
      <p:sp>
        <p:nvSpPr>
          <p:cNvPr id="3" name="Content Placeholder 2"/>
          <p:cNvSpPr>
            <a:spLocks noGrp="1"/>
          </p:cNvSpPr>
          <p:nvPr>
            <p:ph idx="1"/>
          </p:nvPr>
        </p:nvSpPr>
        <p:spPr>
          <a:xfrm>
            <a:off x="5161311" y="4084728"/>
            <a:ext cx="6281873" cy="5"/>
          </a:xfrm>
        </p:spPr>
        <p:txBody>
          <a:bodyPr/>
          <a:lstStyle/>
          <a:p>
            <a:endParaRPr lang="en-US" dirty="0"/>
          </a:p>
        </p:txBody>
      </p:sp>
      <p:sp>
        <p:nvSpPr>
          <p:cNvPr id="4" name="Slide Number Placeholder 3"/>
          <p:cNvSpPr>
            <a:spLocks noGrp="1"/>
          </p:cNvSpPr>
          <p:nvPr>
            <p:ph type="sldNum" sz="quarter" idx="12"/>
          </p:nvPr>
        </p:nvSpPr>
        <p:spPr/>
        <p:txBody>
          <a:bodyPr/>
          <a:lstStyle/>
          <a:p>
            <a:fld id="{46D1E8C0-D604-40C0-9A00-A1CAFF94D1D5}" type="slidenum">
              <a:rPr lang="en-US" smtClean="0"/>
              <a:t>30</a:t>
            </a:fld>
            <a:endParaRPr lang="en-US"/>
          </a:p>
        </p:txBody>
      </p:sp>
    </p:spTree>
    <p:extLst>
      <p:ext uri="{BB962C8B-B14F-4D97-AF65-F5344CB8AC3E}">
        <p14:creationId xmlns:p14="http://schemas.microsoft.com/office/powerpoint/2010/main" val="3206992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Kang and Kang [24] proposed the use of an unsupervised DBN to train parameters to initialize the DNN, which yielded improved classification results (exact details of the approach are not clear). Their evaluation shows improved performance in terms of classification errors</a:t>
            </a:r>
          </a:p>
          <a:p>
            <a:endParaRPr lang="en-US" dirty="0"/>
          </a:p>
          <a:p>
            <a:r>
              <a:rPr lang="en-US" dirty="0"/>
              <a:t>in [5] represents an interesting detection approach based on Deep Neural Network, its high computational cost render it clearly unsuitable for modern vehicles.</a:t>
            </a:r>
          </a:p>
        </p:txBody>
      </p:sp>
      <p:sp>
        <p:nvSpPr>
          <p:cNvPr id="4" name="Slide Number Placeholder 3"/>
          <p:cNvSpPr>
            <a:spLocks noGrp="1"/>
          </p:cNvSpPr>
          <p:nvPr>
            <p:ph type="sldNum" sz="quarter" idx="12"/>
          </p:nvPr>
        </p:nvSpPr>
        <p:spPr/>
        <p:txBody>
          <a:bodyPr/>
          <a:lstStyle/>
          <a:p>
            <a:fld id="{46D1E8C0-D604-40C0-9A00-A1CAFF94D1D5}" type="slidenum">
              <a:rPr lang="en-US" smtClean="0"/>
              <a:t>31</a:t>
            </a:fld>
            <a:endParaRPr lang="en-US"/>
          </a:p>
        </p:txBody>
      </p:sp>
    </p:spTree>
    <p:extLst>
      <p:ext uri="{BB962C8B-B14F-4D97-AF65-F5344CB8AC3E}">
        <p14:creationId xmlns:p14="http://schemas.microsoft.com/office/powerpoint/2010/main" val="13040886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In [13], Kang et al. proposed an intrusion detection technique using a deep neural network (DNN). The authors trained the DNN via a great number of valid CAN frames and tested the CAN frames with the trained DNN. In the experiment, 3900 frames were tested in only 7 to 8 milliseconds, and 99.8 percent of the hacking frames were detected when the DNN contained five layers. </a:t>
            </a:r>
          </a:p>
        </p:txBody>
      </p:sp>
      <p:sp>
        <p:nvSpPr>
          <p:cNvPr id="4" name="Slide Number Placeholder 3"/>
          <p:cNvSpPr>
            <a:spLocks noGrp="1"/>
          </p:cNvSpPr>
          <p:nvPr>
            <p:ph type="sldNum" sz="quarter" idx="12"/>
          </p:nvPr>
        </p:nvSpPr>
        <p:spPr/>
        <p:txBody>
          <a:bodyPr/>
          <a:lstStyle/>
          <a:p>
            <a:fld id="{46D1E8C0-D604-40C0-9A00-A1CAFF94D1D5}" type="slidenum">
              <a:rPr lang="en-US" smtClean="0"/>
              <a:t>32</a:t>
            </a:fld>
            <a:endParaRPr lang="en-US"/>
          </a:p>
        </p:txBody>
      </p:sp>
    </p:spTree>
    <p:extLst>
      <p:ext uri="{BB962C8B-B14F-4D97-AF65-F5344CB8AC3E}">
        <p14:creationId xmlns:p14="http://schemas.microsoft.com/office/powerpoint/2010/main" val="40364250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101003" y="1469015"/>
            <a:ext cx="9529430" cy="4807095"/>
          </a:xfrm>
          <a:prstGeom prst="rect">
            <a:avLst/>
          </a:prstGeom>
        </p:spPr>
      </p:pic>
      <p:sp>
        <p:nvSpPr>
          <p:cNvPr id="5" name="Slide Number Placeholder 4"/>
          <p:cNvSpPr>
            <a:spLocks noGrp="1"/>
          </p:cNvSpPr>
          <p:nvPr>
            <p:ph type="sldNum" sz="quarter" idx="12"/>
          </p:nvPr>
        </p:nvSpPr>
        <p:spPr/>
        <p:txBody>
          <a:bodyPr/>
          <a:lstStyle/>
          <a:p>
            <a:fld id="{46D1E8C0-D604-40C0-9A00-A1CAFF94D1D5}" type="slidenum">
              <a:rPr lang="en-US" smtClean="0"/>
              <a:t>33</a:t>
            </a:fld>
            <a:endParaRPr lang="en-US"/>
          </a:p>
        </p:txBody>
      </p:sp>
    </p:spTree>
    <p:extLst>
      <p:ext uri="{BB962C8B-B14F-4D97-AF65-F5344CB8AC3E}">
        <p14:creationId xmlns:p14="http://schemas.microsoft.com/office/powerpoint/2010/main" val="4677778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56742" y="200056"/>
            <a:ext cx="11097058" cy="6671799"/>
          </a:xfrm>
          <a:prstGeom prst="rect">
            <a:avLst/>
          </a:prstGeom>
        </p:spPr>
      </p:pic>
      <p:sp>
        <p:nvSpPr>
          <p:cNvPr id="5" name="Slide Number Placeholder 4"/>
          <p:cNvSpPr>
            <a:spLocks noGrp="1"/>
          </p:cNvSpPr>
          <p:nvPr>
            <p:ph type="sldNum" sz="quarter" idx="12"/>
          </p:nvPr>
        </p:nvSpPr>
        <p:spPr/>
        <p:txBody>
          <a:bodyPr/>
          <a:lstStyle/>
          <a:p>
            <a:fld id="{46D1E8C0-D604-40C0-9A00-A1CAFF94D1D5}" type="slidenum">
              <a:rPr lang="en-US" smtClean="0"/>
              <a:t>34</a:t>
            </a:fld>
            <a:endParaRPr lang="en-US"/>
          </a:p>
        </p:txBody>
      </p:sp>
    </p:spTree>
    <p:extLst>
      <p:ext uri="{BB962C8B-B14F-4D97-AF65-F5344CB8AC3E}">
        <p14:creationId xmlns:p14="http://schemas.microsoft.com/office/powerpoint/2010/main" val="23456542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endParaRPr lang="en-US"/>
          </a:p>
        </p:txBody>
      </p:sp>
      <p:pic>
        <p:nvPicPr>
          <p:cNvPr id="15366" name="Picture 6" descr="https://v2xnews.files.wordpress.com/2011/10/imag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8949" y="124008"/>
            <a:ext cx="10111193" cy="680640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46D1E8C0-D604-40C0-9A00-A1CAFF94D1D5}" type="slidenum">
              <a:rPr lang="en-US" smtClean="0"/>
              <a:t>35</a:t>
            </a:fld>
            <a:endParaRPr lang="en-US"/>
          </a:p>
        </p:txBody>
      </p:sp>
    </p:spTree>
    <p:extLst>
      <p:ext uri="{BB962C8B-B14F-4D97-AF65-F5344CB8AC3E}">
        <p14:creationId xmlns:p14="http://schemas.microsoft.com/office/powerpoint/2010/main" val="14497729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386" name="Picture 2" descr="Automotive I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6249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46D1E8C0-D604-40C0-9A00-A1CAFF94D1D5}" type="slidenum">
              <a:rPr lang="en-US" smtClean="0"/>
              <a:t>36</a:t>
            </a:fld>
            <a:endParaRPr lang="en-US"/>
          </a:p>
        </p:txBody>
      </p:sp>
    </p:spTree>
    <p:extLst>
      <p:ext uri="{BB962C8B-B14F-4D97-AF65-F5344CB8AC3E}">
        <p14:creationId xmlns:p14="http://schemas.microsoft.com/office/powerpoint/2010/main" val="873353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71B92-2CA6-814E-B444-35BAA91AFED9}"/>
              </a:ext>
            </a:extLst>
          </p:cNvPr>
          <p:cNvSpPr>
            <a:spLocks noGrp="1"/>
          </p:cNvSpPr>
          <p:nvPr>
            <p:ph type="title"/>
          </p:nvPr>
        </p:nvSpPr>
        <p:spPr/>
        <p:txBody>
          <a:bodyPr>
            <a:normAutofit/>
          </a:bodyPr>
          <a:lstStyle/>
          <a:p>
            <a:r>
              <a:rPr lang="en-CA" sz="3600" dirty="0">
                <a:latin typeface="Arial Rounded MT Bold" panose="020F0704030504030204" pitchFamily="34" charset="77"/>
              </a:rPr>
              <a:t>CAN Packet Feature</a:t>
            </a:r>
            <a:endParaRPr lang="en-US" sz="3600" dirty="0">
              <a:latin typeface="Arial Rounded MT Bold" panose="020F0704030504030204" pitchFamily="34" charset="77"/>
            </a:endParaRPr>
          </a:p>
        </p:txBody>
      </p:sp>
      <p:sp>
        <p:nvSpPr>
          <p:cNvPr id="3" name="Content Placeholder 2">
            <a:extLst>
              <a:ext uri="{FF2B5EF4-FFF2-40B4-BE49-F238E27FC236}">
                <a16:creationId xmlns:a16="http://schemas.microsoft.com/office/drawing/2014/main" id="{2F07A17F-3BC8-D440-A313-32A37A8D5A41}"/>
              </a:ext>
            </a:extLst>
          </p:cNvPr>
          <p:cNvSpPr>
            <a:spLocks noGrp="1"/>
          </p:cNvSpPr>
          <p:nvPr>
            <p:ph sz="half" idx="1"/>
          </p:nvPr>
        </p:nvSpPr>
        <p:spPr>
          <a:xfrm>
            <a:off x="838200" y="2047300"/>
            <a:ext cx="5181600" cy="4351338"/>
          </a:xfrm>
        </p:spPr>
        <p:txBody>
          <a:bodyPr>
            <a:noAutofit/>
          </a:bodyPr>
          <a:lstStyle/>
          <a:p>
            <a:pPr algn="just"/>
            <a:r>
              <a:rPr lang="en-US" sz="2000" dirty="0"/>
              <a:t>The proposed technique regards mode information and value information</a:t>
            </a:r>
          </a:p>
          <a:p>
            <a:pPr algn="just"/>
            <a:endParaRPr lang="en-US" sz="2000" dirty="0"/>
          </a:p>
          <a:p>
            <a:pPr algn="just"/>
            <a:r>
              <a:rPr lang="en-US" sz="2000" dirty="0"/>
              <a:t>The mode information represents a command state of an ECU, </a:t>
            </a:r>
          </a:p>
          <a:p>
            <a:pPr algn="just"/>
            <a:r>
              <a:rPr lang="en-US" sz="2000" dirty="0"/>
              <a:t>the value information represents the value of the mode</a:t>
            </a:r>
          </a:p>
          <a:p>
            <a:pPr algn="just"/>
            <a:endParaRPr lang="en-US" sz="2000" dirty="0">
              <a:solidFill>
                <a:schemeClr val="accent1">
                  <a:lumMod val="75000"/>
                </a:schemeClr>
              </a:solidFill>
            </a:endParaRPr>
          </a:p>
          <a:p>
            <a:pPr algn="just"/>
            <a:r>
              <a:rPr lang="en-CA" sz="2000" dirty="0"/>
              <a:t>value information is only used for the training phase. mode information used in the detection phase</a:t>
            </a:r>
          </a:p>
          <a:p>
            <a:pPr algn="just"/>
            <a:endParaRPr lang="en-US" sz="2000" dirty="0"/>
          </a:p>
        </p:txBody>
      </p:sp>
      <p:sp>
        <p:nvSpPr>
          <p:cNvPr id="4" name="Content Placeholder 3">
            <a:extLst>
              <a:ext uri="{FF2B5EF4-FFF2-40B4-BE49-F238E27FC236}">
                <a16:creationId xmlns:a16="http://schemas.microsoft.com/office/drawing/2014/main" id="{2492F9B6-9E03-EE48-948D-44701689C445}"/>
              </a:ext>
            </a:extLst>
          </p:cNvPr>
          <p:cNvSpPr>
            <a:spLocks noGrp="1"/>
          </p:cNvSpPr>
          <p:nvPr>
            <p:ph sz="half" idx="2"/>
          </p:nvPr>
        </p:nvSpPr>
        <p:spPr/>
        <p:txBody>
          <a:bodyPr/>
          <a:lstStyle/>
          <a:p>
            <a:endParaRPr lang="en-US"/>
          </a:p>
        </p:txBody>
      </p:sp>
      <p:sp>
        <p:nvSpPr>
          <p:cNvPr id="5" name="Slide Number Placeholder 4">
            <a:extLst>
              <a:ext uri="{FF2B5EF4-FFF2-40B4-BE49-F238E27FC236}">
                <a16:creationId xmlns:a16="http://schemas.microsoft.com/office/drawing/2014/main" id="{9077D7DE-299D-E64C-BE62-060D60B733FC}"/>
              </a:ext>
            </a:extLst>
          </p:cNvPr>
          <p:cNvSpPr>
            <a:spLocks noGrp="1"/>
          </p:cNvSpPr>
          <p:nvPr>
            <p:ph type="sldNum" sz="quarter" idx="12"/>
          </p:nvPr>
        </p:nvSpPr>
        <p:spPr/>
        <p:txBody>
          <a:bodyPr/>
          <a:lstStyle/>
          <a:p>
            <a:fld id="{46D1E8C0-D604-40C0-9A00-A1CAFF94D1D5}" type="slidenum">
              <a:rPr lang="en-US" smtClean="0"/>
              <a:t>37</a:t>
            </a:fld>
            <a:endParaRPr lang="en-US"/>
          </a:p>
        </p:txBody>
      </p:sp>
      <p:pic>
        <p:nvPicPr>
          <p:cNvPr id="6" name="Picture 8" descr="https://journals.plos.org/plosone/article/figure/image?size=large&amp;id=10.1371/journal.pone.0155781.g006">
            <a:extLst>
              <a:ext uri="{FF2B5EF4-FFF2-40B4-BE49-F238E27FC236}">
                <a16:creationId xmlns:a16="http://schemas.microsoft.com/office/drawing/2014/main" id="{1DD62A46-6B90-1B45-891D-5F32698E9A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39345" y="1805711"/>
            <a:ext cx="4636687" cy="4578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11756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Arial Rounded MT Bold" panose="020F0704030504030204" pitchFamily="34" charset="77"/>
              </a:rPr>
              <a:t>What is wrong with back-propagation? </a:t>
            </a:r>
          </a:p>
        </p:txBody>
      </p:sp>
      <p:sp>
        <p:nvSpPr>
          <p:cNvPr id="3" name="Content Placeholder 2"/>
          <p:cNvSpPr>
            <a:spLocks noGrp="1"/>
          </p:cNvSpPr>
          <p:nvPr>
            <p:ph idx="1"/>
          </p:nvPr>
        </p:nvSpPr>
        <p:spPr/>
        <p:txBody>
          <a:bodyPr>
            <a:normAutofit/>
          </a:bodyPr>
          <a:lstStyle/>
          <a:p>
            <a:pPr marL="0" indent="0">
              <a:buNone/>
            </a:pPr>
            <a:r>
              <a:rPr lang="en-US" sz="1800" dirty="0"/>
              <a:t>• It requires labeled training data. –Almost all data is unlabeled. </a:t>
            </a:r>
          </a:p>
          <a:p>
            <a:pPr marL="0" indent="0">
              <a:buNone/>
            </a:pPr>
            <a:r>
              <a:rPr lang="en-US" sz="1800" dirty="0"/>
              <a:t>• The learning time does not scale well – It is very slow in networks with multiple hidden layers. </a:t>
            </a:r>
          </a:p>
          <a:p>
            <a:pPr marL="0" indent="0">
              <a:buNone/>
            </a:pPr>
            <a:r>
              <a:rPr lang="en-US" sz="1800" dirty="0"/>
              <a:t>• It can get stuck in poor local optima.</a:t>
            </a:r>
          </a:p>
        </p:txBody>
      </p:sp>
      <p:sp>
        <p:nvSpPr>
          <p:cNvPr id="5" name="Slide Number Placeholder 4"/>
          <p:cNvSpPr>
            <a:spLocks noGrp="1"/>
          </p:cNvSpPr>
          <p:nvPr>
            <p:ph type="sldNum" sz="quarter" idx="12"/>
          </p:nvPr>
        </p:nvSpPr>
        <p:spPr/>
        <p:txBody>
          <a:bodyPr/>
          <a:lstStyle/>
          <a:p>
            <a:fld id="{46D1E8C0-D604-40C0-9A00-A1CAFF94D1D5}" type="slidenum">
              <a:rPr lang="en-US" smtClean="0"/>
              <a:t>38</a:t>
            </a:fld>
            <a:endParaRPr lang="en-US"/>
          </a:p>
        </p:txBody>
      </p:sp>
    </p:spTree>
    <p:extLst>
      <p:ext uri="{BB962C8B-B14F-4D97-AF65-F5344CB8AC3E}">
        <p14:creationId xmlns:p14="http://schemas.microsoft.com/office/powerpoint/2010/main" val="35367971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FAE65-A32D-3241-910E-CD62B49C7C0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02EA724-7387-454B-9886-0F5FB109934E}"/>
              </a:ext>
            </a:extLst>
          </p:cNvPr>
          <p:cNvSpPr>
            <a:spLocks noGrp="1"/>
          </p:cNvSpPr>
          <p:nvPr>
            <p:ph idx="1"/>
          </p:nvPr>
        </p:nvSpPr>
        <p:spPr/>
        <p:txBody>
          <a:bodyPr/>
          <a:lstStyle/>
          <a:p>
            <a:r>
              <a:rPr lang="en-CA" dirty="0"/>
              <a:t>They mean the same thing in machine learning - training a model is the act or process of fitting that model to data, or “learning something” about the underlying data generating process, i.e., acquiring knowledge from or extracting “structure” from the data. The idea is that the model you use on the data will pick up interesting patterns in the sample that will be useful for not only predicting the training sample accurately (i.e., an optimization goal - near 0 training error) but will generalize out-of-sample (i.e., the statistical learning goal - predict well on unseen data samples).</a:t>
            </a:r>
          </a:p>
          <a:p>
            <a:r>
              <a:rPr lang="en-CA" dirty="0"/>
              <a:t>[Note: After reading this answer, you now have three ways to say roughly the same thing - “learning from data” = “training a model” = “fitting a model to data”.]</a:t>
            </a:r>
          </a:p>
          <a:p>
            <a:endParaRPr lang="en-US" dirty="0"/>
          </a:p>
        </p:txBody>
      </p:sp>
      <p:sp>
        <p:nvSpPr>
          <p:cNvPr id="4" name="Slide Number Placeholder 3">
            <a:extLst>
              <a:ext uri="{FF2B5EF4-FFF2-40B4-BE49-F238E27FC236}">
                <a16:creationId xmlns:a16="http://schemas.microsoft.com/office/drawing/2014/main" id="{B6E92C2D-C2FA-CB44-9B02-D4464F642F36}"/>
              </a:ext>
            </a:extLst>
          </p:cNvPr>
          <p:cNvSpPr>
            <a:spLocks noGrp="1"/>
          </p:cNvSpPr>
          <p:nvPr>
            <p:ph type="sldNum" sz="quarter" idx="12"/>
          </p:nvPr>
        </p:nvSpPr>
        <p:spPr/>
        <p:txBody>
          <a:bodyPr/>
          <a:lstStyle/>
          <a:p>
            <a:fld id="{46D1E8C0-D604-40C0-9A00-A1CAFF94D1D5}" type="slidenum">
              <a:rPr lang="en-US" smtClean="0"/>
              <a:t>39</a:t>
            </a:fld>
            <a:endParaRPr lang="en-US"/>
          </a:p>
        </p:txBody>
      </p:sp>
    </p:spTree>
    <p:extLst>
      <p:ext uri="{BB962C8B-B14F-4D97-AF65-F5344CB8AC3E}">
        <p14:creationId xmlns:p14="http://schemas.microsoft.com/office/powerpoint/2010/main" val="935015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E975B-2CC7-3546-A70C-D2AA606C1DB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161394-3BEB-5546-B451-085920375CB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843CBC6-0583-D048-B2B7-FA3D5B76A82C}"/>
              </a:ext>
            </a:extLst>
          </p:cNvPr>
          <p:cNvSpPr>
            <a:spLocks noGrp="1"/>
          </p:cNvSpPr>
          <p:nvPr>
            <p:ph type="sldNum" sz="quarter" idx="12"/>
          </p:nvPr>
        </p:nvSpPr>
        <p:spPr/>
        <p:txBody>
          <a:bodyPr/>
          <a:lstStyle/>
          <a:p>
            <a:fld id="{46D1E8C0-D604-40C0-9A00-A1CAFF94D1D5}" type="slidenum">
              <a:rPr lang="en-US" smtClean="0"/>
              <a:t>4</a:t>
            </a:fld>
            <a:endParaRPr lang="en-US"/>
          </a:p>
        </p:txBody>
      </p:sp>
      <p:pic>
        <p:nvPicPr>
          <p:cNvPr id="5" name="Picture 4">
            <a:extLst>
              <a:ext uri="{FF2B5EF4-FFF2-40B4-BE49-F238E27FC236}">
                <a16:creationId xmlns:a16="http://schemas.microsoft.com/office/drawing/2014/main" id="{6A1EAA79-AFD3-9144-99F5-B37266E6B871}"/>
              </a:ext>
            </a:extLst>
          </p:cNvPr>
          <p:cNvPicPr>
            <a:picLocks noChangeAspect="1"/>
          </p:cNvPicPr>
          <p:nvPr/>
        </p:nvPicPr>
        <p:blipFill>
          <a:blip r:embed="rId2"/>
          <a:stretch>
            <a:fillRect/>
          </a:stretch>
        </p:blipFill>
        <p:spPr>
          <a:xfrm>
            <a:off x="682469" y="365125"/>
            <a:ext cx="10671331" cy="6186488"/>
          </a:xfrm>
          <a:prstGeom prst="rect">
            <a:avLst/>
          </a:prstGeom>
        </p:spPr>
      </p:pic>
    </p:spTree>
    <p:extLst>
      <p:ext uri="{BB962C8B-B14F-4D97-AF65-F5344CB8AC3E}">
        <p14:creationId xmlns:p14="http://schemas.microsoft.com/office/powerpoint/2010/main" val="32329794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 Packet Feature</a:t>
            </a:r>
          </a:p>
        </p:txBody>
      </p:sp>
      <p:sp>
        <p:nvSpPr>
          <p:cNvPr id="3" name="Content Placeholder 2"/>
          <p:cNvSpPr>
            <a:spLocks noGrp="1"/>
          </p:cNvSpPr>
          <p:nvPr>
            <p:ph idx="1"/>
          </p:nvPr>
        </p:nvSpPr>
        <p:spPr/>
        <p:txBody>
          <a:bodyPr>
            <a:normAutofit/>
          </a:bodyPr>
          <a:lstStyle/>
          <a:p>
            <a:r>
              <a:rPr lang="en-US" sz="2000" dirty="0"/>
              <a:t>the feature is extracted directly from a bit stream of a CAN packet so that the decoding is not necessary during the extraction</a:t>
            </a:r>
          </a:p>
          <a:p>
            <a:endParaRPr lang="en-US" sz="2000" dirty="0"/>
          </a:p>
          <a:p>
            <a:endParaRPr lang="en-US" sz="2000" dirty="0"/>
          </a:p>
          <a:p>
            <a:r>
              <a:rPr lang="en-US" sz="2000" dirty="0"/>
              <a:t>where P(bi) is the probability of a bit-symbol “1” observed in the </a:t>
            </a:r>
            <a:r>
              <a:rPr lang="en-US" sz="2000" dirty="0" err="1"/>
              <a:t>i-th</a:t>
            </a:r>
            <a:r>
              <a:rPr lang="en-US" sz="2000" dirty="0"/>
              <a:t> bit position, and</a:t>
            </a:r>
          </a:p>
          <a:p>
            <a:endParaRPr lang="en-US" sz="2000" dirty="0"/>
          </a:p>
          <a:p>
            <a:endParaRPr lang="en-US" sz="2000" dirty="0"/>
          </a:p>
        </p:txBody>
      </p:sp>
      <p:pic>
        <p:nvPicPr>
          <p:cNvPr id="4" name="Picture 3"/>
          <p:cNvPicPr>
            <a:picLocks noChangeAspect="1"/>
          </p:cNvPicPr>
          <p:nvPr/>
        </p:nvPicPr>
        <p:blipFill>
          <a:blip r:embed="rId3"/>
          <a:stretch>
            <a:fillRect/>
          </a:stretch>
        </p:blipFill>
        <p:spPr>
          <a:xfrm>
            <a:off x="2807881" y="2619564"/>
            <a:ext cx="3429000" cy="457200"/>
          </a:xfrm>
          <a:prstGeom prst="rect">
            <a:avLst/>
          </a:prstGeom>
        </p:spPr>
      </p:pic>
      <p:pic>
        <p:nvPicPr>
          <p:cNvPr id="5" name="Picture 4"/>
          <p:cNvPicPr>
            <a:picLocks noChangeAspect="1"/>
          </p:cNvPicPr>
          <p:nvPr/>
        </p:nvPicPr>
        <p:blipFill>
          <a:blip r:embed="rId4"/>
          <a:stretch>
            <a:fillRect/>
          </a:stretch>
        </p:blipFill>
        <p:spPr>
          <a:xfrm>
            <a:off x="1102787" y="2610612"/>
            <a:ext cx="981075" cy="361950"/>
          </a:xfrm>
          <a:prstGeom prst="rect">
            <a:avLst/>
          </a:prstGeom>
        </p:spPr>
      </p:pic>
      <p:pic>
        <p:nvPicPr>
          <p:cNvPr id="8" name="Picture 7"/>
          <p:cNvPicPr>
            <a:picLocks noChangeAspect="1"/>
          </p:cNvPicPr>
          <p:nvPr/>
        </p:nvPicPr>
        <p:blipFill>
          <a:blip r:embed="rId5"/>
          <a:stretch>
            <a:fillRect/>
          </a:stretch>
        </p:blipFill>
        <p:spPr>
          <a:xfrm>
            <a:off x="1267396" y="4284250"/>
            <a:ext cx="1171575" cy="400050"/>
          </a:xfrm>
          <a:prstGeom prst="rect">
            <a:avLst/>
          </a:prstGeom>
        </p:spPr>
      </p:pic>
      <p:sp>
        <p:nvSpPr>
          <p:cNvPr id="9" name="Slide Number Placeholder 8"/>
          <p:cNvSpPr>
            <a:spLocks noGrp="1"/>
          </p:cNvSpPr>
          <p:nvPr>
            <p:ph type="sldNum" sz="quarter" idx="12"/>
          </p:nvPr>
        </p:nvSpPr>
        <p:spPr/>
        <p:txBody>
          <a:bodyPr/>
          <a:lstStyle/>
          <a:p>
            <a:fld id="{46D1E8C0-D604-40C0-9A00-A1CAFF94D1D5}" type="slidenum">
              <a:rPr lang="en-US" smtClean="0"/>
              <a:t>40</a:t>
            </a:fld>
            <a:endParaRPr lang="en-US"/>
          </a:p>
        </p:txBody>
      </p:sp>
    </p:spTree>
    <p:extLst>
      <p:ext uri="{BB962C8B-B14F-4D97-AF65-F5344CB8AC3E}">
        <p14:creationId xmlns:p14="http://schemas.microsoft.com/office/powerpoint/2010/main" val="7873205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17756-BF8E-B04E-AC84-5000566E64F9}"/>
              </a:ext>
            </a:extLst>
          </p:cNvPr>
          <p:cNvSpPr>
            <a:spLocks noGrp="1"/>
          </p:cNvSpPr>
          <p:nvPr>
            <p:ph type="title"/>
          </p:nvPr>
        </p:nvSpPr>
        <p:spPr>
          <a:xfrm>
            <a:off x="838200" y="365125"/>
            <a:ext cx="10515600" cy="1325563"/>
          </a:xfrm>
        </p:spPr>
        <p:txBody>
          <a:bodyPr>
            <a:normAutofit/>
          </a:bodyPr>
          <a:lstStyle/>
          <a:p>
            <a:endParaRPr lang="en-US"/>
          </a:p>
        </p:txBody>
      </p:sp>
      <p:sp>
        <p:nvSpPr>
          <p:cNvPr id="9" name="Content Placeholder 8">
            <a:extLst>
              <a:ext uri="{FF2B5EF4-FFF2-40B4-BE49-F238E27FC236}">
                <a16:creationId xmlns:a16="http://schemas.microsoft.com/office/drawing/2014/main" id="{096022CF-D71B-4E1A-803E-4174EB907D10}"/>
              </a:ext>
            </a:extLst>
          </p:cNvPr>
          <p:cNvSpPr>
            <a:spLocks noGrp="1"/>
          </p:cNvSpPr>
          <p:nvPr>
            <p:ph idx="1"/>
          </p:nvPr>
        </p:nvSpPr>
        <p:spPr>
          <a:xfrm>
            <a:off x="838200" y="1825625"/>
            <a:ext cx="3090863" cy="4351338"/>
          </a:xfrm>
        </p:spPr>
        <p:txBody>
          <a:bodyPr>
            <a:normAutofit/>
          </a:bodyPr>
          <a:lstStyle/>
          <a:p>
            <a:pPr algn="just"/>
            <a:r>
              <a:rPr lang="en-CA" sz="1800" dirty="0"/>
              <a:t>An example of the template matching where the template is colored with yellow</a:t>
            </a:r>
          </a:p>
          <a:p>
            <a:pPr algn="just"/>
            <a:r>
              <a:rPr lang="en-CA" sz="1800" dirty="0"/>
              <a:t>if the template is matched between in  the training sample and in the CAN packet to be tested, the detector uses the corresponding trained parameters obtained from the value information</a:t>
            </a:r>
          </a:p>
          <a:p>
            <a:pPr algn="just"/>
            <a:endParaRPr lang="en-US" sz="1800" dirty="0"/>
          </a:p>
        </p:txBody>
      </p:sp>
      <p:sp>
        <p:nvSpPr>
          <p:cNvPr id="4" name="Slide Number Placeholder 3">
            <a:extLst>
              <a:ext uri="{FF2B5EF4-FFF2-40B4-BE49-F238E27FC236}">
                <a16:creationId xmlns:a16="http://schemas.microsoft.com/office/drawing/2014/main" id="{162155CA-B4B2-7C40-B822-DA5A1D4FA420}"/>
              </a:ext>
            </a:extLst>
          </p:cNvPr>
          <p:cNvSpPr>
            <a:spLocks noGrp="1"/>
          </p:cNvSpPr>
          <p:nvPr>
            <p:ph type="sldNum" sz="quarter" idx="12"/>
          </p:nvPr>
        </p:nvSpPr>
        <p:spPr>
          <a:xfrm>
            <a:off x="8610600" y="6356350"/>
            <a:ext cx="2743200" cy="365125"/>
          </a:xfrm>
        </p:spPr>
        <p:txBody>
          <a:bodyPr>
            <a:normAutofit/>
          </a:bodyPr>
          <a:lstStyle/>
          <a:p>
            <a:pPr>
              <a:spcAft>
                <a:spcPts val="600"/>
              </a:spcAft>
            </a:pPr>
            <a:fld id="{46D1E8C0-D604-40C0-9A00-A1CAFF94D1D5}" type="slidenum">
              <a:rPr lang="en-US" smtClean="0"/>
              <a:pPr>
                <a:spcAft>
                  <a:spcPts val="600"/>
                </a:spcAft>
              </a:pPr>
              <a:t>41</a:t>
            </a:fld>
            <a:endParaRPr lang="en-US"/>
          </a:p>
        </p:txBody>
      </p:sp>
      <p:pic>
        <p:nvPicPr>
          <p:cNvPr id="3" name="Picture 2">
            <a:extLst>
              <a:ext uri="{FF2B5EF4-FFF2-40B4-BE49-F238E27FC236}">
                <a16:creationId xmlns:a16="http://schemas.microsoft.com/office/drawing/2014/main" id="{71E07EA2-4363-E746-A5A7-4964D410E05A}"/>
              </a:ext>
            </a:extLst>
          </p:cNvPr>
          <p:cNvPicPr>
            <a:picLocks noChangeAspect="1"/>
          </p:cNvPicPr>
          <p:nvPr/>
        </p:nvPicPr>
        <p:blipFill>
          <a:blip r:embed="rId2"/>
          <a:stretch>
            <a:fillRect/>
          </a:stretch>
        </p:blipFill>
        <p:spPr>
          <a:xfrm>
            <a:off x="4500563" y="1690688"/>
            <a:ext cx="7175137" cy="3894870"/>
          </a:xfrm>
          <a:prstGeom prst="rect">
            <a:avLst/>
          </a:prstGeom>
        </p:spPr>
      </p:pic>
    </p:spTree>
    <p:extLst>
      <p:ext uri="{BB962C8B-B14F-4D97-AF65-F5344CB8AC3E}">
        <p14:creationId xmlns:p14="http://schemas.microsoft.com/office/powerpoint/2010/main" val="1335915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Arial Rounded MT Bold" panose="020F0704030504030204" pitchFamily="34" charset="0"/>
              </a:rPr>
              <a:t>INTRODUCTION</a:t>
            </a:r>
            <a:br>
              <a:rPr lang="en-US" sz="3600" dirty="0">
                <a:latin typeface="Arial Rounded MT Bold" panose="020F0704030504030204" pitchFamily="34" charset="0"/>
              </a:rPr>
            </a:br>
            <a:r>
              <a:rPr lang="en-US" sz="2800" dirty="0">
                <a:solidFill>
                  <a:srgbClr val="FF3333"/>
                </a:solidFill>
                <a:latin typeface="Arial Rounded MT Bold" panose="020F0704030504030204" pitchFamily="34" charset="0"/>
              </a:rPr>
              <a:t>Controller Area Network (CAN)</a:t>
            </a:r>
            <a:endParaRPr lang="en-US" sz="3600" dirty="0">
              <a:solidFill>
                <a:srgbClr val="FF3333"/>
              </a:solidFill>
              <a:latin typeface="Arial Rounded MT Bold" panose="020F0704030504030204" pitchFamily="34" charset="0"/>
            </a:endParaRPr>
          </a:p>
        </p:txBody>
      </p:sp>
      <p:sp>
        <p:nvSpPr>
          <p:cNvPr id="3" name="Content Placeholder 2"/>
          <p:cNvSpPr>
            <a:spLocks noGrp="1"/>
          </p:cNvSpPr>
          <p:nvPr>
            <p:ph idx="1"/>
          </p:nvPr>
        </p:nvSpPr>
        <p:spPr/>
        <p:txBody>
          <a:bodyPr>
            <a:normAutofit/>
          </a:bodyPr>
          <a:lstStyle/>
          <a:p>
            <a:pPr algn="just"/>
            <a:r>
              <a:rPr lang="en-US" sz="2000" dirty="0"/>
              <a:t>CAN is designed for half-duplex and high-speed broadcast bus in-vehicular network, providing</a:t>
            </a:r>
            <a:r>
              <a:rPr lang="fa-IR" sz="2000" dirty="0"/>
              <a:t> </a:t>
            </a:r>
            <a:r>
              <a:rPr lang="en-US" sz="2000" dirty="0"/>
              <a:t>the communication rate up to 1Mbps</a:t>
            </a:r>
            <a:endParaRPr lang="fa-IR" sz="2000" dirty="0"/>
          </a:p>
          <a:p>
            <a:pPr algn="just"/>
            <a:r>
              <a:rPr lang="en-US" sz="2000" dirty="0"/>
              <a:t>In the protocol, each ECU broadcasts a message to the</a:t>
            </a:r>
            <a:r>
              <a:rPr lang="fa-IR" sz="2000" dirty="0"/>
              <a:t> </a:t>
            </a:r>
            <a:r>
              <a:rPr lang="en-US" sz="2000" dirty="0"/>
              <a:t>network using a data packet.</a:t>
            </a:r>
            <a:endParaRPr lang="fa-IR" sz="2000" dirty="0"/>
          </a:p>
          <a:p>
            <a:pPr algn="just"/>
            <a:endParaRPr lang="en-US" sz="2000" dirty="0"/>
          </a:p>
        </p:txBody>
      </p:sp>
      <p:pic>
        <p:nvPicPr>
          <p:cNvPr id="10242" name="Picture 2" descr="Fig. 1 A CAN bus network and an intrusion attack on it through out-vehicle net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7003" y="3479590"/>
            <a:ext cx="4477639" cy="269737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Calibri" panose="020F0502020204030204" pitchFamily="34" charset="0"/>
                <a:ea typeface="+mn-ea"/>
                <a:cs typeface="+mn-cs"/>
              </a:rPr>
              <a:t>one</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Slide Number Placeholder 6"/>
          <p:cNvSpPr>
            <a:spLocks noGrp="1"/>
          </p:cNvSpPr>
          <p:nvPr>
            <p:ph type="sldNum" sz="quarter" idx="12"/>
          </p:nvPr>
        </p:nvSpPr>
        <p:spPr/>
        <p:txBody>
          <a:bodyPr/>
          <a:lstStyle/>
          <a:p>
            <a:fld id="{46D1E8C0-D604-40C0-9A00-A1CAFF94D1D5}" type="slidenum">
              <a:rPr lang="en-US" smtClean="0"/>
              <a:t>5</a:t>
            </a:fld>
            <a:endParaRPr lang="en-US"/>
          </a:p>
        </p:txBody>
      </p:sp>
    </p:spTree>
    <p:extLst>
      <p:ext uri="{BB962C8B-B14F-4D97-AF65-F5344CB8AC3E}">
        <p14:creationId xmlns:p14="http://schemas.microsoft.com/office/powerpoint/2010/main" val="1902012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Arial Rounded MT Bold" panose="020F0704030504030204" pitchFamily="34" charset="0"/>
              </a:rPr>
              <a:t>INTRODUCTION</a:t>
            </a:r>
            <a:br>
              <a:rPr lang="en-US" sz="3600" dirty="0">
                <a:latin typeface="Arial Rounded MT Bold" panose="020F0704030504030204" pitchFamily="34" charset="0"/>
              </a:rPr>
            </a:br>
            <a:r>
              <a:rPr lang="en-US" sz="2800" dirty="0">
                <a:solidFill>
                  <a:srgbClr val="FF3333"/>
                </a:solidFill>
                <a:latin typeface="Arial Rounded MT Bold" panose="020F0704030504030204" pitchFamily="34" charset="0"/>
              </a:rPr>
              <a:t>Controller Area Network (CAN)</a:t>
            </a:r>
            <a:endParaRPr lang="en-US" sz="3600" dirty="0">
              <a:solidFill>
                <a:srgbClr val="FF3333"/>
              </a:solidFill>
              <a:latin typeface="Arial Rounded MT Bold" panose="020F0704030504030204" pitchFamily="34" charset="0"/>
            </a:endParaRPr>
          </a:p>
        </p:txBody>
      </p:sp>
      <p:sp>
        <p:nvSpPr>
          <p:cNvPr id="3" name="Content Placeholder 2"/>
          <p:cNvSpPr>
            <a:spLocks noGrp="1"/>
          </p:cNvSpPr>
          <p:nvPr>
            <p:ph idx="1"/>
          </p:nvPr>
        </p:nvSpPr>
        <p:spPr/>
        <p:txBody>
          <a:bodyPr>
            <a:normAutofit/>
          </a:bodyPr>
          <a:lstStyle/>
          <a:p>
            <a:pPr algn="just"/>
            <a:r>
              <a:rPr lang="en-US" sz="2000" dirty="0"/>
              <a:t>CAN is designed for half-duplex and high-speed broadcast bus in-vehicular network, providing</a:t>
            </a:r>
            <a:r>
              <a:rPr lang="fa-IR" sz="2000" dirty="0"/>
              <a:t> </a:t>
            </a:r>
            <a:r>
              <a:rPr lang="en-US" sz="2000" dirty="0"/>
              <a:t>the communication rate up to 1Mbps</a:t>
            </a:r>
            <a:endParaRPr lang="fa-IR" sz="2000" dirty="0"/>
          </a:p>
          <a:p>
            <a:pPr algn="just"/>
            <a:r>
              <a:rPr lang="en-US" sz="2000" dirty="0"/>
              <a:t>In the protocol, each ECU broadcasts a message to the</a:t>
            </a:r>
            <a:r>
              <a:rPr lang="fa-IR" sz="2000" dirty="0"/>
              <a:t> </a:t>
            </a:r>
            <a:r>
              <a:rPr lang="en-US" sz="2000" dirty="0"/>
              <a:t>network using a data packet.</a:t>
            </a:r>
            <a:endParaRPr lang="fa-IR" sz="2000" dirty="0"/>
          </a:p>
          <a:p>
            <a:pPr algn="just"/>
            <a:endParaRPr lang="en-US" sz="2000" dirty="0"/>
          </a:p>
        </p:txBody>
      </p:sp>
      <p:pic>
        <p:nvPicPr>
          <p:cNvPr id="7" name="Picture 8" descr="https://qph.fs.quoracdn.net/main-qimg-9e4965821f61084df9a2f5609b9147b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4554" y="3479590"/>
            <a:ext cx="3342536" cy="334253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46D1E8C0-D604-40C0-9A00-A1CAFF94D1D5}" type="slidenum">
              <a:rPr lang="en-US" smtClean="0"/>
              <a:t>6</a:t>
            </a:fld>
            <a:endParaRPr lang="en-US"/>
          </a:p>
        </p:txBody>
      </p:sp>
    </p:spTree>
    <p:extLst>
      <p:ext uri="{BB962C8B-B14F-4D97-AF65-F5344CB8AC3E}">
        <p14:creationId xmlns:p14="http://schemas.microsoft.com/office/powerpoint/2010/main" val="1938863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Arial Rounded MT Bold" panose="020F0704030504030204" pitchFamily="34" charset="0"/>
              </a:rPr>
              <a:t>INTRODUCTION</a:t>
            </a:r>
            <a:br>
              <a:rPr lang="en-US" sz="3600" dirty="0">
                <a:latin typeface="Arial Rounded MT Bold" panose="020F0704030504030204" pitchFamily="34" charset="0"/>
              </a:rPr>
            </a:br>
            <a:r>
              <a:rPr lang="en-US" sz="2800" dirty="0">
                <a:solidFill>
                  <a:srgbClr val="FF3333"/>
                </a:solidFill>
                <a:latin typeface="Arial Rounded MT Bold" panose="020F0704030504030204" pitchFamily="34" charset="0"/>
              </a:rPr>
              <a:t>Controller Area Network (CAN)</a:t>
            </a:r>
            <a:endParaRPr lang="en-US" sz="2800" dirty="0"/>
          </a:p>
        </p:txBody>
      </p:sp>
      <p:sp>
        <p:nvSpPr>
          <p:cNvPr id="3" name="Content Placeholder 2"/>
          <p:cNvSpPr>
            <a:spLocks noGrp="1"/>
          </p:cNvSpPr>
          <p:nvPr>
            <p:ph idx="1"/>
          </p:nvPr>
        </p:nvSpPr>
        <p:spPr/>
        <p:txBody>
          <a:bodyPr>
            <a:normAutofit/>
          </a:bodyPr>
          <a:lstStyle/>
          <a:p>
            <a:r>
              <a:rPr lang="en-US" sz="2000" dirty="0"/>
              <a:t>CAN bus traffic is affected by these two types of attacking techniques: (1) attack on CAN packet frequency and (2) attack on CAN packet payload.</a:t>
            </a:r>
          </a:p>
          <a:p>
            <a:r>
              <a:rPr lang="en-US" sz="2000" dirty="0"/>
              <a:t>The controller area network (CAN) was developed as a message broadcast system to provide an efficient, reliable, and economical communication channel among ECUs.</a:t>
            </a:r>
          </a:p>
          <a:p>
            <a:r>
              <a:rPr lang="en-US" sz="2000" dirty="0"/>
              <a:t>CAN has no security features, such as authentication and encryption, to protect its communication from cyber-attacks</a:t>
            </a:r>
          </a:p>
          <a:p>
            <a:endParaRPr lang="en-US" sz="2000" dirty="0"/>
          </a:p>
          <a:p>
            <a:endParaRPr lang="en-US" sz="2000" dirty="0"/>
          </a:p>
        </p:txBody>
      </p:sp>
      <p:pic>
        <p:nvPicPr>
          <p:cNvPr id="1026" name="Picture 2" descr="Image result for controller area network (can) data packet"/>
          <p:cNvPicPr>
            <a:picLocks noChangeAspect="1" noChangeArrowheads="1"/>
          </p:cNvPicPr>
          <p:nvPr/>
        </p:nvPicPr>
        <p:blipFill>
          <a:blip r:embed="rId3">
            <a:duotone>
              <a:prstClr val="black"/>
              <a:srgbClr val="FF3300">
                <a:tint val="45000"/>
                <a:satMod val="400000"/>
              </a:srgbClr>
            </a:duotone>
            <a:extLst>
              <a:ext uri="{28A0092B-C50C-407E-A947-70E740481C1C}">
                <a14:useLocalDpi xmlns:a14="http://schemas.microsoft.com/office/drawing/2010/main" val="0"/>
              </a:ext>
            </a:extLst>
          </a:blip>
          <a:srcRect/>
          <a:stretch>
            <a:fillRect/>
          </a:stretch>
        </p:blipFill>
        <p:spPr bwMode="auto">
          <a:xfrm>
            <a:off x="1457103" y="4116985"/>
            <a:ext cx="9277793" cy="270911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46D1E8C0-D604-40C0-9A00-A1CAFF94D1D5}" type="slidenum">
              <a:rPr lang="en-US" smtClean="0"/>
              <a:t>7</a:t>
            </a:fld>
            <a:endParaRPr lang="en-US"/>
          </a:p>
        </p:txBody>
      </p:sp>
    </p:spTree>
    <p:extLst>
      <p:ext uri="{BB962C8B-B14F-4D97-AF65-F5344CB8AC3E}">
        <p14:creationId xmlns:p14="http://schemas.microsoft.com/office/powerpoint/2010/main" val="848135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26A90-B839-D54F-8932-6687B4B8BF02}"/>
              </a:ext>
            </a:extLst>
          </p:cNvPr>
          <p:cNvSpPr>
            <a:spLocks noGrp="1"/>
          </p:cNvSpPr>
          <p:nvPr>
            <p:ph type="title"/>
          </p:nvPr>
        </p:nvSpPr>
        <p:spPr/>
        <p:txBody>
          <a:bodyPr>
            <a:normAutofit/>
          </a:bodyPr>
          <a:lstStyle/>
          <a:p>
            <a:r>
              <a:rPr lang="en-US" sz="3600" dirty="0">
                <a:latin typeface="Arial Rounded MT Bold" panose="020F0704030504030204" pitchFamily="34" charset="77"/>
              </a:rPr>
              <a:t>PREVIOUS WORK</a:t>
            </a:r>
          </a:p>
        </p:txBody>
      </p:sp>
      <p:sp>
        <p:nvSpPr>
          <p:cNvPr id="3" name="Content Placeholder 2">
            <a:extLst>
              <a:ext uri="{FF2B5EF4-FFF2-40B4-BE49-F238E27FC236}">
                <a16:creationId xmlns:a16="http://schemas.microsoft.com/office/drawing/2014/main" id="{7DC8069E-7431-1742-BD92-3D0A4481BE4D}"/>
              </a:ext>
            </a:extLst>
          </p:cNvPr>
          <p:cNvSpPr>
            <a:spLocks noGrp="1"/>
          </p:cNvSpPr>
          <p:nvPr>
            <p:ph idx="1"/>
          </p:nvPr>
        </p:nvSpPr>
        <p:spPr>
          <a:xfrm>
            <a:off x="838200" y="1839480"/>
            <a:ext cx="10515600" cy="4351338"/>
          </a:xfrm>
        </p:spPr>
        <p:txBody>
          <a:bodyPr>
            <a:normAutofit/>
          </a:bodyPr>
          <a:lstStyle/>
          <a:p>
            <a:pPr algn="just"/>
            <a:r>
              <a:rPr lang="en-CA" sz="2000" dirty="0"/>
              <a:t>The previous intrusion detection methods may be effective only for specific threat models in design stages</a:t>
            </a:r>
          </a:p>
          <a:p>
            <a:pPr lvl="1" algn="just">
              <a:buFont typeface="Wingdings" pitchFamily="2" charset="2"/>
              <a:buChar char="v"/>
            </a:pPr>
            <a:r>
              <a:rPr lang="en-CA" sz="1600" dirty="0">
                <a:solidFill>
                  <a:schemeClr val="tx1">
                    <a:lumMod val="65000"/>
                    <a:lumOff val="35000"/>
                  </a:schemeClr>
                </a:solidFill>
              </a:rPr>
              <a:t>To cope with the problem machine learning based IDS techniques are employed</a:t>
            </a:r>
          </a:p>
          <a:p>
            <a:pPr lvl="1" algn="just">
              <a:buFont typeface="Wingdings" pitchFamily="2" charset="2"/>
              <a:buChar char="v"/>
            </a:pPr>
            <a:endParaRPr lang="en-CA" sz="1600" dirty="0">
              <a:solidFill>
                <a:schemeClr val="tx1">
                  <a:lumMod val="65000"/>
                  <a:lumOff val="35000"/>
                </a:schemeClr>
              </a:solidFill>
            </a:endParaRPr>
          </a:p>
          <a:p>
            <a:pPr lvl="1" algn="just">
              <a:buFont typeface="Wingdings" pitchFamily="2" charset="2"/>
              <a:buChar char="v"/>
            </a:pPr>
            <a:endParaRPr lang="en-CA" sz="1600" dirty="0">
              <a:solidFill>
                <a:schemeClr val="tx1">
                  <a:lumMod val="65000"/>
                  <a:lumOff val="35000"/>
                </a:schemeClr>
              </a:solidFill>
            </a:endParaRPr>
          </a:p>
          <a:p>
            <a:r>
              <a:rPr lang="en-CA" sz="2000" dirty="0"/>
              <a:t>Several intrusion detection techniques are developed based on machine learning techniques, based on the </a:t>
            </a:r>
            <a:r>
              <a:rPr lang="en-CA" sz="2000" dirty="0">
                <a:solidFill>
                  <a:schemeClr val="tx2">
                    <a:lumMod val="60000"/>
                    <a:lumOff val="40000"/>
                  </a:schemeClr>
                </a:solidFill>
              </a:rPr>
              <a:t>assumption</a:t>
            </a:r>
            <a:r>
              <a:rPr lang="en-CA" sz="2000" dirty="0"/>
              <a:t> that the patterns of the attack packets differ from those of the normal packets</a:t>
            </a:r>
          </a:p>
          <a:p>
            <a:pPr lvl="1" algn="just">
              <a:buFont typeface="Wingdings" pitchFamily="2" charset="2"/>
              <a:buChar char="v"/>
            </a:pPr>
            <a:endParaRPr lang="en-CA" sz="1600" dirty="0">
              <a:solidFill>
                <a:schemeClr val="tx1">
                  <a:lumMod val="65000"/>
                  <a:lumOff val="35000"/>
                </a:schemeClr>
              </a:solidFill>
            </a:endParaRPr>
          </a:p>
          <a:p>
            <a:pPr lvl="1" algn="just">
              <a:buFont typeface="Wingdings" pitchFamily="2" charset="2"/>
              <a:buChar char="v"/>
            </a:pPr>
            <a:endParaRPr lang="en-CA" sz="1600" dirty="0"/>
          </a:p>
          <a:p>
            <a:pPr algn="just"/>
            <a:r>
              <a:rPr lang="en-CA" sz="2000" dirty="0"/>
              <a:t>The advanced machine learning algorithms are barely used for a vehicular network because the computing power of the conventional ECU is limited to process the complex process. However, the computing power of ECU has been notably increasing to process enormous real-time tasks in the most recent vehicular system</a:t>
            </a:r>
          </a:p>
          <a:p>
            <a:pPr algn="just"/>
            <a:endParaRPr lang="en-CA" sz="2000" dirty="0"/>
          </a:p>
          <a:p>
            <a:pPr lvl="1" algn="just"/>
            <a:endParaRPr lang="en-CA" sz="1200" dirty="0"/>
          </a:p>
          <a:p>
            <a:pPr algn="just"/>
            <a:endParaRPr lang="en-CA" sz="1600" dirty="0"/>
          </a:p>
          <a:p>
            <a:pPr algn="just"/>
            <a:endParaRPr lang="en-CA" sz="1600" dirty="0"/>
          </a:p>
          <a:p>
            <a:pPr algn="just"/>
            <a:endParaRPr lang="en-US" sz="2000" dirty="0"/>
          </a:p>
        </p:txBody>
      </p:sp>
      <p:sp>
        <p:nvSpPr>
          <p:cNvPr id="4" name="Slide Number Placeholder 3">
            <a:extLst>
              <a:ext uri="{FF2B5EF4-FFF2-40B4-BE49-F238E27FC236}">
                <a16:creationId xmlns:a16="http://schemas.microsoft.com/office/drawing/2014/main" id="{668EDF75-00BD-2449-ABF8-2BAE59523A1E}"/>
              </a:ext>
            </a:extLst>
          </p:cNvPr>
          <p:cNvSpPr>
            <a:spLocks noGrp="1"/>
          </p:cNvSpPr>
          <p:nvPr>
            <p:ph type="sldNum" sz="quarter" idx="12"/>
          </p:nvPr>
        </p:nvSpPr>
        <p:spPr/>
        <p:txBody>
          <a:bodyPr/>
          <a:lstStyle/>
          <a:p>
            <a:fld id="{46D1E8C0-D604-40C0-9A00-A1CAFF94D1D5}" type="slidenum">
              <a:rPr lang="en-US" smtClean="0"/>
              <a:t>8</a:t>
            </a:fld>
            <a:endParaRPr lang="en-US"/>
          </a:p>
        </p:txBody>
      </p:sp>
    </p:spTree>
    <p:extLst>
      <p:ext uri="{BB962C8B-B14F-4D97-AF65-F5344CB8AC3E}">
        <p14:creationId xmlns:p14="http://schemas.microsoft.com/office/powerpoint/2010/main" val="3628564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latin typeface="Arial Rounded MT Bold" panose="020F0704030504030204" pitchFamily="34" charset="0"/>
              </a:rPr>
              <a:t>Intrusion Detection with Machine Learning</a:t>
            </a:r>
          </a:p>
        </p:txBody>
      </p:sp>
      <p:sp>
        <p:nvSpPr>
          <p:cNvPr id="3" name="Content Placeholder 2"/>
          <p:cNvSpPr>
            <a:spLocks noGrp="1"/>
          </p:cNvSpPr>
          <p:nvPr>
            <p:ph idx="1"/>
          </p:nvPr>
        </p:nvSpPr>
        <p:spPr>
          <a:xfrm>
            <a:off x="838200" y="2363177"/>
            <a:ext cx="4924647" cy="4936683"/>
          </a:xfrm>
        </p:spPr>
        <p:txBody>
          <a:bodyPr>
            <a:noAutofit/>
          </a:bodyPr>
          <a:lstStyle/>
          <a:p>
            <a:pPr algn="just"/>
            <a:r>
              <a:rPr lang="en-US" sz="1800" dirty="0"/>
              <a:t>Monitoring module detects a type of an incoming packet after feature extraction</a:t>
            </a:r>
          </a:p>
          <a:p>
            <a:pPr algn="just"/>
            <a:r>
              <a:rPr lang="en-US" sz="1800" dirty="0"/>
              <a:t>The profiling module contains the features trained off-line. </a:t>
            </a:r>
          </a:p>
          <a:p>
            <a:pPr algn="just"/>
            <a:r>
              <a:rPr lang="en-US" sz="1800" dirty="0"/>
              <a:t>If the monitoring module identifies a new attack type, the profiling module may update the database of the profiling module for upcoming packets.</a:t>
            </a:r>
          </a:p>
          <a:p>
            <a:pPr algn="just"/>
            <a:endParaRPr lang="en-US" sz="1800" dirty="0"/>
          </a:p>
          <a:p>
            <a:pPr algn="just"/>
            <a:endParaRPr lang="en-US" sz="1800" dirty="0"/>
          </a:p>
        </p:txBody>
      </p:sp>
      <p:sp>
        <p:nvSpPr>
          <p:cNvPr id="4" name="Slide Number Placeholder 3"/>
          <p:cNvSpPr>
            <a:spLocks noGrp="1"/>
          </p:cNvSpPr>
          <p:nvPr>
            <p:ph type="sldNum" sz="quarter" idx="12"/>
          </p:nvPr>
        </p:nvSpPr>
        <p:spPr/>
        <p:txBody>
          <a:bodyPr/>
          <a:lstStyle/>
          <a:p>
            <a:fld id="{46D1E8C0-D604-40C0-9A00-A1CAFF94D1D5}" type="slidenum">
              <a:rPr lang="en-US" smtClean="0"/>
              <a:t>9</a:t>
            </a:fld>
            <a:endParaRPr lang="en-US"/>
          </a:p>
        </p:txBody>
      </p:sp>
      <p:pic>
        <p:nvPicPr>
          <p:cNvPr id="5" name="Picture 4" descr="https://journals.plos.org/plosone/article/figure/image?size=large&amp;id=10.1371/journal.pone.0155781.g002"/>
          <p:cNvPicPr>
            <a:picLocks noChangeAspect="1" noChangeArrowheads="1"/>
          </p:cNvPicPr>
          <p:nvPr/>
        </p:nvPicPr>
        <p:blipFill>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sharpenSoften amount="95000"/>
                    </a14:imgEffect>
                    <a14:imgEffect>
                      <a14:brightnessContrast bright="1000" contrast="52000"/>
                    </a14:imgEffect>
                  </a14:imgLayer>
                </a14:imgProps>
              </a:ext>
              <a:ext uri="{28A0092B-C50C-407E-A947-70E740481C1C}">
                <a14:useLocalDpi xmlns:a14="http://schemas.microsoft.com/office/drawing/2010/main" val="0"/>
              </a:ext>
            </a:extLst>
          </a:blip>
          <a:srcRect/>
          <a:stretch>
            <a:fillRect/>
          </a:stretch>
        </p:blipFill>
        <p:spPr bwMode="auto">
          <a:xfrm>
            <a:off x="6645349" y="2363177"/>
            <a:ext cx="5162000" cy="2928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49425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{70BAB44D-E726-D34F-A520-07BFD6ACCA75}tf16401369</Template>
  <TotalTime>1237</TotalTime>
  <Words>3671</Words>
  <Application>Microsoft Macintosh PowerPoint</Application>
  <PresentationFormat>Widescreen</PresentationFormat>
  <Paragraphs>294</Paragraphs>
  <Slides>41</Slides>
  <Notes>21</Notes>
  <HiddenSlides>3</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41</vt:i4>
      </vt:variant>
    </vt:vector>
  </HeadingPairs>
  <TitlesOfParts>
    <vt:vector size="49" baseType="lpstr">
      <vt:lpstr>Arial</vt:lpstr>
      <vt:lpstr>Arial Rounded MT Bold</vt:lpstr>
      <vt:lpstr>Calibri</vt:lpstr>
      <vt:lpstr>Calibri Light</vt:lpstr>
      <vt:lpstr>Rockwell</vt:lpstr>
      <vt:lpstr>Wingdings</vt:lpstr>
      <vt:lpstr>Office Theme</vt:lpstr>
      <vt:lpstr>Atlas</vt:lpstr>
      <vt:lpstr>Intrusion Detection System Using Deep Neural Network for In-Vehicle Network Security</vt:lpstr>
      <vt:lpstr>Table of content </vt:lpstr>
      <vt:lpstr>INTRODUCTION Electronic Control Unit-ECU </vt:lpstr>
      <vt:lpstr>PowerPoint Presentation</vt:lpstr>
      <vt:lpstr>INTRODUCTION Controller Area Network (CAN)</vt:lpstr>
      <vt:lpstr>INTRODUCTION Controller Area Network (CAN)</vt:lpstr>
      <vt:lpstr>INTRODUCTION Controller Area Network (CAN)</vt:lpstr>
      <vt:lpstr>PREVIOUS WORK</vt:lpstr>
      <vt:lpstr>Intrusion Detection with Machine Learning</vt:lpstr>
      <vt:lpstr>Deep Architecture </vt:lpstr>
      <vt:lpstr>PowerPoint Presentation</vt:lpstr>
      <vt:lpstr>Boltzmann Machines</vt:lpstr>
      <vt:lpstr>Restricted Boltzmann Machines</vt:lpstr>
      <vt:lpstr>Restricted Boltzmann Machines</vt:lpstr>
      <vt:lpstr>Deep Belief Network DBN</vt:lpstr>
      <vt:lpstr>Proposed Intrusion Detection System with Deep Neural Network Structure</vt:lpstr>
      <vt:lpstr>Proposed Intrusion Detection System</vt:lpstr>
      <vt:lpstr>Proposed Intrusion Detection System</vt:lpstr>
      <vt:lpstr>CAN Packet Feature</vt:lpstr>
      <vt:lpstr>Training the Deep Neural Network Structure</vt:lpstr>
      <vt:lpstr>Attack Detection</vt:lpstr>
      <vt:lpstr>Experimental Results Dataset</vt:lpstr>
      <vt:lpstr>Experimental Results Dataset</vt:lpstr>
      <vt:lpstr>Conclusion</vt:lpstr>
      <vt:lpstr>Conclusion</vt:lpstr>
      <vt:lpstr>Conclusion</vt:lpstr>
      <vt:lpstr>References </vt:lpstr>
      <vt:lpstr>PowerPoint Presentation</vt:lpstr>
      <vt:lpstr>CAN Packet Feature</vt:lpstr>
      <vt:lpstr>Appendix </vt:lpstr>
      <vt:lpstr>PowerPoint Presentation</vt:lpstr>
      <vt:lpstr>PowerPoint Presentation</vt:lpstr>
      <vt:lpstr>PowerPoint Presentation</vt:lpstr>
      <vt:lpstr>PowerPoint Presentation</vt:lpstr>
      <vt:lpstr>PowerPoint Presentation</vt:lpstr>
      <vt:lpstr>PowerPoint Presentation</vt:lpstr>
      <vt:lpstr>CAN Packet Feature</vt:lpstr>
      <vt:lpstr>What is wrong with back-propagation? </vt:lpstr>
      <vt:lpstr>PowerPoint Presentation</vt:lpstr>
      <vt:lpstr>CAN Packet Feature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Intrusion Detection System Using Deep Neural Network for In-Vehicle Network Security</dc:title>
  <dc:creator>Nasrin Eshraghi Ivari</dc:creator>
  <cp:lastModifiedBy>Nasrin Eshraghi Ivari</cp:lastModifiedBy>
  <cp:revision>64</cp:revision>
  <dcterms:created xsi:type="dcterms:W3CDTF">2019-11-18T22:36:05Z</dcterms:created>
  <dcterms:modified xsi:type="dcterms:W3CDTF">2019-11-19T19:17:00Z</dcterms:modified>
</cp:coreProperties>
</file>